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BC2382-59EE-4898-884E-A6C63B1284C2}">
  <a:tblStyle styleId="{22BC2382-59EE-4898-884E-A6C63B1284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0414D7C-A777-40EB-BA17-F9E5A3970F8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5.xml"/><Relationship Id="rId33" Type="http://schemas.openxmlformats.org/officeDocument/2006/relationships/font" Target="fonts/Nunito-boldItalic.fntdata"/><Relationship Id="rId10" Type="http://schemas.openxmlformats.org/officeDocument/2006/relationships/slide" Target="slides/slide4.xml"/><Relationship Id="rId32" Type="http://schemas.openxmlformats.org/officeDocument/2006/relationships/font" Target="fonts/Nuni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49db3d99eb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49db3d99eb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7896d5bf3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47896d5bf3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40748d5902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40748d5902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47896d5bf3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47896d5bf3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0748d5902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40748d5902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0748d590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0748d590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We tested how the number of training epochs affects how well our model predicts Alzheimer’s.</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***an epoch is just one full pass through the training data. If we don’t train the model enough, it might miss patterns, </a:t>
            </a:r>
            <a:r>
              <a:rPr b="1" lang="en">
                <a:solidFill>
                  <a:schemeClr val="dk1"/>
                </a:solidFill>
              </a:rPr>
              <a:t>underfitting</a:t>
            </a:r>
            <a:r>
              <a:rPr lang="en">
                <a:solidFill>
                  <a:schemeClr val="dk1"/>
                </a:solidFill>
              </a:rPr>
              <a:t>; if we train it too much, it could start memorizing the data - that is </a:t>
            </a:r>
            <a:r>
              <a:rPr b="1" lang="en">
                <a:solidFill>
                  <a:schemeClr val="dk1"/>
                </a:solidFill>
              </a:rPr>
              <a:t>overfitting</a:t>
            </a:r>
            <a:r>
              <a:rPr lang="en">
                <a:solidFill>
                  <a:schemeClr val="dk1"/>
                </a:solidFill>
              </a:rPr>
              <a: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Same model architecture as the base neural network, but for each test, we reset and retrained the model using different epoch values. We tried 10, 25, 50, 75, and 100 epochs. What is interesting is that our best accuracy actually came at 100 epochs - around 84.9%. So in this case, more training helped.</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That said, results can change a little each time you run the model - that is normal due to randomness built in ML, like how the data is shuffled or where the model starts learning from. </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In the end, this helped us find the best training time for our model - which matters because accurate Alzheimer’s predictions could really help with early diagnosis and treatment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7896d5bf3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47896d5bf3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 Cruz will speak to this. Having life style &amp; physical health of people in these columns improves the accuracy </a:t>
            </a:r>
            <a:endParaRPr/>
          </a:p>
          <a:p>
            <a:pPr indent="0" lvl="0" marL="0" rtl="0" algn="l">
              <a:spcBef>
                <a:spcPts val="0"/>
              </a:spcBef>
              <a:spcAft>
                <a:spcPts val="0"/>
              </a:spcAft>
              <a:buNone/>
            </a:pPr>
            <a:r>
              <a:rPr lang="en"/>
              <a:t>Without them accuracy decreased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7896d5bf3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47896d5bf3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i="1" lang="en" u="sng"/>
              <a:t>Jan:</a:t>
            </a:r>
            <a:r>
              <a:rPr lang="en"/>
              <a:t> </a:t>
            </a:r>
            <a:r>
              <a:rPr lang="en"/>
              <a:t>Hi everyone, for my part I focused on the optimization study using Keras Tuner with the Hyperband algorithm. The goal was to find the most effective neural network structure to predict Alzheimer’s disease based on our dataset. After running 90 trials, the best model had 5 hidden layers, using ReLU as the activation function, and a learning rate of 0.00034 with a 30% dropout rate to reduce overfitting. In terms of architecture, the optimal neurons per layer were 80, 32, 80, 80, and 96 respectively. The model reached a best validation accuracy of 84.6% and a final test accuracy of 82.3%. These results show the model can reliably capture patterns from patient data, suggesting that features like age, BMI, cholesterol, and cognitive scores such as MMSE play important roles in prediction. Unlike a decision tree, though, the neural network is not directly interpretable — we can’t trace exactly how each feature contributes to a prediction, because the learning happens across many hidden layers and weights.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0748d5902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0748d5902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47896d5bf3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47896d5bf3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7896d5bf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7896d5bf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7896d5bf3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7896d5bf3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7896d5bf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7896d5bf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7896d5bf3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7896d5bf3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9db3d99e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49db3d99e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9db3d99e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9db3d99e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9db3d99eb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49db3d99eb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47896d5bf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47896d5bf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Alison will read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mayoclinic.org/diseases-conditions/alzheimers-disease/symptoms-causes/syc-20350447" TargetMode="External"/><Relationship Id="rId4" Type="http://schemas.openxmlformats.org/officeDocument/2006/relationships/hyperlink" Target="https://my.clevelandclinic.org/health/diseases/9164-alzheimers-disease" TargetMode="External"/><Relationship Id="rId5" Type="http://schemas.openxmlformats.org/officeDocument/2006/relationships/hyperlink" Target="http://alz.org" TargetMode="External"/><Relationship Id="rId6" Type="http://schemas.openxmlformats.org/officeDocument/2006/relationships/hyperlink" Target="https://www.kaggle.com/datasets/rabieelkharoua/alzheimers-disease-data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85000"/>
          </a:bodyPr>
          <a:lstStyle/>
          <a:p>
            <a:pPr indent="0" lvl="0" marL="0" rtl="0" algn="ctr">
              <a:lnSpc>
                <a:spcPct val="115000"/>
              </a:lnSpc>
              <a:spcBef>
                <a:spcPts val="0"/>
              </a:spcBef>
              <a:spcAft>
                <a:spcPts val="0"/>
              </a:spcAft>
              <a:buClr>
                <a:schemeClr val="dk1"/>
              </a:buClr>
              <a:buSzPct val="100000"/>
              <a:buFont typeface="Arial"/>
              <a:buNone/>
            </a:pPr>
            <a:r>
              <a:rPr b="1" lang="en" sz="1100">
                <a:solidFill>
                  <a:schemeClr val="dk1"/>
                </a:solidFill>
                <a:highlight>
                  <a:srgbClr val="FFFFFF"/>
                </a:highlight>
              </a:rPr>
              <a:t>Ayalew, Atnaf; Carlton, Mikaela; Cruz, Jim; Driscoll, Alison; Fetter, William; Kafle, Rumani; Lane, Chris; Legg, Lorelei; Lelie, Jan; Lopez, Grecia; McMullen, Curtis; Pfefferkorn, Molly; Weiss, Jacob; Williams, Sunil</a:t>
            </a:r>
            <a:endParaRPr b="1">
              <a:solidFill>
                <a:schemeClr val="dk1"/>
              </a:solidFill>
              <a:highlight>
                <a:srgbClr val="FFFFFF"/>
              </a:highlight>
            </a:endParaRPr>
          </a:p>
        </p:txBody>
      </p:sp>
      <p:pic>
        <p:nvPicPr>
          <p:cNvPr id="129" name="Google Shape;129;p13"/>
          <p:cNvPicPr preferRelativeResize="0"/>
          <p:nvPr/>
        </p:nvPicPr>
        <p:blipFill>
          <a:blip r:embed="rId3">
            <a:alphaModFix amt="21000"/>
          </a:blip>
          <a:stretch>
            <a:fillRect/>
          </a:stretch>
        </p:blipFill>
        <p:spPr>
          <a:xfrm>
            <a:off x="196800" y="200225"/>
            <a:ext cx="8738525" cy="4784650"/>
          </a:xfrm>
          <a:prstGeom prst="rect">
            <a:avLst/>
          </a:prstGeom>
          <a:noFill/>
          <a:ln>
            <a:noFill/>
          </a:ln>
        </p:spPr>
      </p:pic>
      <p:sp>
        <p:nvSpPr>
          <p:cNvPr id="130" name="Google Shape;130;p13"/>
          <p:cNvSpPr txBox="1"/>
          <p:nvPr/>
        </p:nvSpPr>
        <p:spPr>
          <a:xfrm>
            <a:off x="857325" y="3371450"/>
            <a:ext cx="76557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latin typeface="Trebuchet MS"/>
                <a:ea typeface="Trebuchet MS"/>
                <a:cs typeface="Trebuchet MS"/>
                <a:sym typeface="Trebuchet MS"/>
              </a:rPr>
              <a:t>Ayalew, Atnaf; Carlton, Mikaela; Cruz, Jim; Driscoll, Alison; Fetter, William; Kafle, Rumani; Lane, Chris; Legg, Lorelei; Lelie, Jan; Lopez, Grecia; McMullen, Curtis; Pfefferkorn, Molly; Weiss, Jacob; Williams, Sunil</a:t>
            </a:r>
            <a:endParaRPr sz="1300">
              <a:solidFill>
                <a:schemeClr val="dk2"/>
              </a:solidFill>
              <a:latin typeface="Trebuchet MS"/>
              <a:ea typeface="Trebuchet MS"/>
              <a:cs typeface="Trebuchet MS"/>
              <a:sym typeface="Trebuchet MS"/>
            </a:endParaRPr>
          </a:p>
        </p:txBody>
      </p:sp>
      <p:sp>
        <p:nvSpPr>
          <p:cNvPr id="131" name="Google Shape;131;p13"/>
          <p:cNvSpPr txBox="1"/>
          <p:nvPr/>
        </p:nvSpPr>
        <p:spPr>
          <a:xfrm>
            <a:off x="1003575" y="1726300"/>
            <a:ext cx="7363200" cy="17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800">
                <a:solidFill>
                  <a:schemeClr val="dk2"/>
                </a:solidFill>
                <a:latin typeface="Trebuchet MS"/>
                <a:ea typeface="Trebuchet MS"/>
                <a:cs typeface="Trebuchet MS"/>
                <a:sym typeface="Trebuchet MS"/>
              </a:rPr>
              <a:t>Predicting Alzheimer's</a:t>
            </a:r>
            <a:endParaRPr b="1" sz="3800">
              <a:solidFill>
                <a:schemeClr val="dk2"/>
              </a:solidFill>
              <a:latin typeface="Trebuchet MS"/>
              <a:ea typeface="Trebuchet MS"/>
              <a:cs typeface="Trebuchet MS"/>
              <a:sym typeface="Trebuchet MS"/>
            </a:endParaRPr>
          </a:p>
          <a:p>
            <a:pPr indent="0" lvl="0" marL="0" rtl="0" algn="ctr">
              <a:spcBef>
                <a:spcPts val="0"/>
              </a:spcBef>
              <a:spcAft>
                <a:spcPts val="0"/>
              </a:spcAft>
              <a:buNone/>
            </a:pPr>
            <a:r>
              <a:rPr b="1" lang="en" sz="2100">
                <a:solidFill>
                  <a:schemeClr val="dk2"/>
                </a:solidFill>
                <a:latin typeface="Trebuchet MS"/>
                <a:ea typeface="Trebuchet MS"/>
                <a:cs typeface="Trebuchet MS"/>
                <a:sym typeface="Trebuchet MS"/>
              </a:rPr>
              <a:t>A Machine Learning Approach to Early Detection</a:t>
            </a:r>
            <a:endParaRPr b="1" sz="2100">
              <a:solidFill>
                <a:schemeClr val="dk2"/>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819150" y="44765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Random Forest Classifier(cont’d)</a:t>
            </a:r>
            <a:endParaRPr/>
          </a:p>
        </p:txBody>
      </p:sp>
      <p:graphicFrame>
        <p:nvGraphicFramePr>
          <p:cNvPr id="195" name="Google Shape;195;p22"/>
          <p:cNvGraphicFramePr/>
          <p:nvPr/>
        </p:nvGraphicFramePr>
        <p:xfrm>
          <a:off x="655950" y="1495700"/>
          <a:ext cx="3000000" cy="3000000"/>
        </p:xfrm>
        <a:graphic>
          <a:graphicData uri="http://schemas.openxmlformats.org/drawingml/2006/table">
            <a:tbl>
              <a:tblPr>
                <a:noFill/>
                <a:tableStyleId>{22BC2382-59EE-4898-884E-A6C63B1284C2}</a:tableStyleId>
              </a:tblPr>
              <a:tblGrid>
                <a:gridCol w="2610700"/>
                <a:gridCol w="2610700"/>
                <a:gridCol w="2610700"/>
              </a:tblGrid>
              <a:tr h="381000">
                <a:tc>
                  <a:txBody>
                    <a:bodyPr/>
                    <a:lstStyle/>
                    <a:p>
                      <a:pPr indent="0" lvl="0" marL="0" rtl="0" algn="ctr">
                        <a:spcBef>
                          <a:spcPts val="0"/>
                        </a:spcBef>
                        <a:spcAft>
                          <a:spcPts val="0"/>
                        </a:spcAft>
                        <a:buNone/>
                      </a:pPr>
                      <a:r>
                        <a:rPr b="1" lang="en">
                          <a:solidFill>
                            <a:schemeClr val="accent3"/>
                          </a:solidFill>
                        </a:rPr>
                        <a:t>Accuracy Score</a:t>
                      </a:r>
                      <a:endParaRPr b="1">
                        <a:solidFill>
                          <a:schemeClr val="accent3"/>
                        </a:solidFill>
                      </a:endParaRPr>
                    </a:p>
                  </a:txBody>
                  <a:tcPr marT="91425" marB="91425" marR="91425" marL="91425"/>
                </a:tc>
                <a:tc>
                  <a:txBody>
                    <a:bodyPr/>
                    <a:lstStyle/>
                    <a:p>
                      <a:pPr indent="0" lvl="0" marL="0" rtl="0" algn="ctr">
                        <a:spcBef>
                          <a:spcPts val="0"/>
                        </a:spcBef>
                        <a:spcAft>
                          <a:spcPts val="0"/>
                        </a:spcAft>
                        <a:buNone/>
                      </a:pPr>
                      <a:r>
                        <a:rPr b="1" lang="en">
                          <a:solidFill>
                            <a:schemeClr val="accent3"/>
                          </a:solidFill>
                        </a:rPr>
                        <a:t>Confusion Matrix</a:t>
                      </a:r>
                      <a:endParaRPr b="1">
                        <a:solidFill>
                          <a:schemeClr val="accent3"/>
                        </a:solidFill>
                      </a:endParaRPr>
                    </a:p>
                  </a:txBody>
                  <a:tcPr marT="91425" marB="91425" marR="91425" marL="91425"/>
                </a:tc>
                <a:tc>
                  <a:txBody>
                    <a:bodyPr/>
                    <a:lstStyle/>
                    <a:p>
                      <a:pPr indent="0" lvl="0" marL="0" rtl="0" algn="ctr">
                        <a:spcBef>
                          <a:spcPts val="0"/>
                        </a:spcBef>
                        <a:spcAft>
                          <a:spcPts val="0"/>
                        </a:spcAft>
                        <a:buNone/>
                      </a:pPr>
                      <a:r>
                        <a:rPr b="1" lang="en">
                          <a:solidFill>
                            <a:schemeClr val="accent3"/>
                          </a:solidFill>
                        </a:rPr>
                        <a:t>Classification Report</a:t>
                      </a:r>
                      <a:endParaRPr b="1">
                        <a:solidFill>
                          <a:schemeClr val="accent3"/>
                        </a:solidFill>
                      </a:endParaRPr>
                    </a:p>
                  </a:txBody>
                  <a:tcPr marT="91425" marB="91425" marR="91425" marL="91425"/>
                </a:tc>
              </a:tr>
              <a:tr h="381000">
                <a:tc>
                  <a:txBody>
                    <a:bodyPr/>
                    <a:lstStyle/>
                    <a:p>
                      <a:pPr indent="0" lvl="0" marL="0" rtl="0" algn="l">
                        <a:spcBef>
                          <a:spcPts val="0"/>
                        </a:spcBef>
                        <a:spcAft>
                          <a:spcPts val="0"/>
                        </a:spcAft>
                        <a:buNone/>
                      </a:pPr>
                      <a:r>
                        <a:t/>
                      </a:r>
                      <a:endParaRPr sz="4500">
                        <a:solidFill>
                          <a:schemeClr val="accent1"/>
                        </a:solidFill>
                      </a:endParaRPr>
                    </a:p>
                    <a:p>
                      <a:pPr indent="0" lvl="0" marL="0" rtl="0" algn="ctr">
                        <a:spcBef>
                          <a:spcPts val="0"/>
                        </a:spcBef>
                        <a:spcAft>
                          <a:spcPts val="0"/>
                        </a:spcAft>
                        <a:buNone/>
                      </a:pPr>
                      <a:r>
                        <a:rPr b="1" lang="en" sz="3500">
                          <a:solidFill>
                            <a:schemeClr val="accent1"/>
                          </a:solidFill>
                        </a:rPr>
                        <a:t>93</a:t>
                      </a:r>
                      <a:r>
                        <a:rPr b="1" lang="en" sz="3500">
                          <a:solidFill>
                            <a:schemeClr val="accent1"/>
                          </a:solidFill>
                        </a:rPr>
                        <a:t>.86%</a:t>
                      </a:r>
                      <a:endParaRPr b="1" sz="3500">
                        <a:solidFill>
                          <a:schemeClr val="accen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pic>
        <p:nvPicPr>
          <p:cNvPr id="196" name="Google Shape;196;p22"/>
          <p:cNvPicPr preferRelativeResize="0"/>
          <p:nvPr/>
        </p:nvPicPr>
        <p:blipFill>
          <a:blip r:embed="rId3">
            <a:alphaModFix/>
          </a:blip>
          <a:stretch>
            <a:fillRect/>
          </a:stretch>
        </p:blipFill>
        <p:spPr>
          <a:xfrm>
            <a:off x="3266650" y="1891900"/>
            <a:ext cx="2610700" cy="2090611"/>
          </a:xfrm>
          <a:prstGeom prst="rect">
            <a:avLst/>
          </a:prstGeom>
          <a:noFill/>
          <a:ln>
            <a:noFill/>
          </a:ln>
        </p:spPr>
      </p:pic>
      <p:pic>
        <p:nvPicPr>
          <p:cNvPr id="197" name="Google Shape;197;p22"/>
          <p:cNvPicPr preferRelativeResize="0"/>
          <p:nvPr/>
        </p:nvPicPr>
        <p:blipFill>
          <a:blip r:embed="rId4">
            <a:alphaModFix/>
          </a:blip>
          <a:stretch>
            <a:fillRect/>
          </a:stretch>
        </p:blipFill>
        <p:spPr>
          <a:xfrm>
            <a:off x="5919500" y="2167150"/>
            <a:ext cx="2527249" cy="117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819150" y="477500"/>
            <a:ext cx="7505700" cy="56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t>Random Forest Classifier(cont’d)</a:t>
            </a:r>
            <a:endParaRPr/>
          </a:p>
        </p:txBody>
      </p:sp>
      <p:pic>
        <p:nvPicPr>
          <p:cNvPr id="203" name="Google Shape;203;p23"/>
          <p:cNvPicPr preferRelativeResize="0"/>
          <p:nvPr/>
        </p:nvPicPr>
        <p:blipFill>
          <a:blip r:embed="rId3">
            <a:alphaModFix/>
          </a:blip>
          <a:stretch>
            <a:fillRect/>
          </a:stretch>
        </p:blipFill>
        <p:spPr>
          <a:xfrm>
            <a:off x="268625" y="1278700"/>
            <a:ext cx="8585749" cy="2579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819150" y="477500"/>
            <a:ext cx="7505700" cy="567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t>Random Forest Classifier(cont’d)</a:t>
            </a:r>
            <a:endParaRPr/>
          </a:p>
        </p:txBody>
      </p:sp>
      <p:pic>
        <p:nvPicPr>
          <p:cNvPr id="209" name="Google Shape;209;p24"/>
          <p:cNvPicPr preferRelativeResize="0"/>
          <p:nvPr/>
        </p:nvPicPr>
        <p:blipFill>
          <a:blip r:embed="rId3">
            <a:alphaModFix/>
          </a:blip>
          <a:stretch>
            <a:fillRect/>
          </a:stretch>
        </p:blipFill>
        <p:spPr>
          <a:xfrm>
            <a:off x="1356400" y="1336150"/>
            <a:ext cx="6741899" cy="3028050"/>
          </a:xfrm>
          <a:prstGeom prst="rect">
            <a:avLst/>
          </a:prstGeom>
          <a:noFill/>
          <a:ln>
            <a:noFill/>
          </a:ln>
        </p:spPr>
      </p:pic>
      <p:sp>
        <p:nvSpPr>
          <p:cNvPr id="210" name="Google Shape;210;p24"/>
          <p:cNvSpPr txBox="1"/>
          <p:nvPr/>
        </p:nvSpPr>
        <p:spPr>
          <a:xfrm>
            <a:off x="984925" y="956525"/>
            <a:ext cx="69642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                  </a:t>
            </a:r>
            <a:r>
              <a:rPr b="1" lang="en">
                <a:solidFill>
                  <a:schemeClr val="dk2"/>
                </a:solidFill>
                <a:latin typeface="Calibri"/>
                <a:ea typeface="Calibri"/>
                <a:cs typeface="Calibri"/>
                <a:sym typeface="Calibri"/>
              </a:rPr>
              <a:t>    MMSE (Mini-Mental State Exam Score) and DietQuality Example (Close-Up View)</a:t>
            </a:r>
            <a:endParaRPr b="1">
              <a:solidFill>
                <a:schemeClr val="dk2"/>
              </a:solidFill>
              <a:latin typeface="Calibri"/>
              <a:ea typeface="Calibri"/>
              <a:cs typeface="Calibri"/>
              <a:sym typeface="Calibri"/>
            </a:endParaRPr>
          </a:p>
        </p:txBody>
      </p:sp>
      <p:sp>
        <p:nvSpPr>
          <p:cNvPr id="211" name="Google Shape;211;p24"/>
          <p:cNvSpPr txBox="1"/>
          <p:nvPr/>
        </p:nvSpPr>
        <p:spPr>
          <a:xfrm>
            <a:off x="1055250" y="4445325"/>
            <a:ext cx="7033500" cy="298500"/>
          </a:xfrm>
          <a:prstGeom prst="rect">
            <a:avLst/>
          </a:prstGeom>
          <a:noFill/>
          <a:ln cap="flat" cmpd="sng" w="9525">
            <a:solidFill>
              <a:srgbClr val="7F6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                         </a:t>
            </a:r>
            <a:r>
              <a:rPr b="1" lang="en" sz="900">
                <a:solidFill>
                  <a:schemeClr val="dk2"/>
                </a:solidFill>
                <a:latin typeface="Calibri"/>
                <a:ea typeface="Calibri"/>
                <a:cs typeface="Calibri"/>
                <a:sym typeface="Calibri"/>
              </a:rPr>
              <a:t> Gini- </a:t>
            </a:r>
            <a:r>
              <a:rPr lang="en" sz="900">
                <a:solidFill>
                  <a:schemeClr val="dk2"/>
                </a:solidFill>
                <a:latin typeface="Calibri"/>
                <a:ea typeface="Calibri"/>
                <a:cs typeface="Calibri"/>
                <a:sym typeface="Calibri"/>
              </a:rPr>
              <a:t>level</a:t>
            </a:r>
            <a:r>
              <a:rPr lang="en" sz="900">
                <a:solidFill>
                  <a:schemeClr val="dk2"/>
                </a:solidFill>
                <a:latin typeface="Calibri"/>
                <a:ea typeface="Calibri"/>
                <a:cs typeface="Calibri"/>
                <a:sym typeface="Calibri"/>
              </a:rPr>
              <a:t> of impurity   </a:t>
            </a:r>
            <a:r>
              <a:rPr b="1" lang="en" sz="900">
                <a:solidFill>
                  <a:schemeClr val="dk2"/>
                </a:solidFill>
                <a:latin typeface="Calibri"/>
                <a:ea typeface="Calibri"/>
                <a:cs typeface="Calibri"/>
                <a:sym typeface="Calibri"/>
              </a:rPr>
              <a:t>       Samples- </a:t>
            </a:r>
            <a:r>
              <a:rPr lang="en" sz="900">
                <a:solidFill>
                  <a:schemeClr val="dk2"/>
                </a:solidFill>
                <a:latin typeface="Calibri"/>
                <a:ea typeface="Calibri"/>
                <a:cs typeface="Calibri"/>
                <a:sym typeface="Calibri"/>
              </a:rPr>
              <a:t>data points at node</a:t>
            </a:r>
            <a:r>
              <a:rPr b="1" lang="en" sz="900">
                <a:solidFill>
                  <a:schemeClr val="dk2"/>
                </a:solidFill>
                <a:latin typeface="Calibri"/>
                <a:ea typeface="Calibri"/>
                <a:cs typeface="Calibri"/>
                <a:sym typeface="Calibri"/>
              </a:rPr>
              <a:t>           Value- </a:t>
            </a:r>
            <a:r>
              <a:rPr lang="en" sz="900">
                <a:solidFill>
                  <a:schemeClr val="dk2"/>
                </a:solidFill>
                <a:latin typeface="Calibri"/>
                <a:ea typeface="Calibri"/>
                <a:cs typeface="Calibri"/>
                <a:sym typeface="Calibri"/>
              </a:rPr>
              <a:t>count of samples</a:t>
            </a:r>
            <a:r>
              <a:rPr b="1" lang="en" sz="900">
                <a:solidFill>
                  <a:schemeClr val="dk2"/>
                </a:solidFill>
                <a:latin typeface="Calibri"/>
                <a:ea typeface="Calibri"/>
                <a:cs typeface="Calibri"/>
                <a:sym typeface="Calibri"/>
              </a:rPr>
              <a:t>          Class- </a:t>
            </a:r>
            <a:r>
              <a:rPr lang="en" sz="900">
                <a:solidFill>
                  <a:schemeClr val="dk2"/>
                </a:solidFill>
                <a:latin typeface="Calibri"/>
                <a:ea typeface="Calibri"/>
                <a:cs typeface="Calibri"/>
                <a:sym typeface="Calibri"/>
              </a:rPr>
              <a:t>Positive or Negative</a:t>
            </a:r>
            <a:endParaRPr sz="900">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819150" y="2018275"/>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Neural Networks</a:t>
            </a:r>
            <a:endParaRPr/>
          </a:p>
          <a:p>
            <a:pPr indent="0" lvl="0" marL="0" rtl="0" algn="ctr">
              <a:lnSpc>
                <a:spcPct val="115000"/>
              </a:lnSpc>
              <a:spcBef>
                <a:spcPts val="0"/>
              </a:spcBef>
              <a:spcAft>
                <a:spcPts val="0"/>
              </a:spcAft>
              <a:buNone/>
            </a:pPr>
            <a:r>
              <a:rPr lang="en" sz="1666"/>
              <a:t>Molly, Jan, Jim, Curtis, Grecia </a:t>
            </a:r>
            <a:endParaRPr sz="1666"/>
          </a:p>
          <a:p>
            <a:pPr indent="0" lvl="0" marL="0" rtl="0" algn="l">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774600" y="407700"/>
            <a:ext cx="7505700" cy="56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 Varying Activation Types</a:t>
            </a:r>
            <a:endParaRPr/>
          </a:p>
        </p:txBody>
      </p:sp>
      <p:graphicFrame>
        <p:nvGraphicFramePr>
          <p:cNvPr id="222" name="Google Shape;222;p26"/>
          <p:cNvGraphicFramePr/>
          <p:nvPr/>
        </p:nvGraphicFramePr>
        <p:xfrm>
          <a:off x="352800" y="972300"/>
          <a:ext cx="3000000" cy="3000000"/>
        </p:xfrm>
        <a:graphic>
          <a:graphicData uri="http://schemas.openxmlformats.org/drawingml/2006/table">
            <a:tbl>
              <a:tblPr>
                <a:noFill/>
                <a:tableStyleId>{E0414D7C-A777-40EB-BA17-F9E5A3970F8B}</a:tableStyleId>
              </a:tblPr>
              <a:tblGrid>
                <a:gridCol w="612075"/>
                <a:gridCol w="944450"/>
                <a:gridCol w="781000"/>
                <a:gridCol w="549925"/>
                <a:gridCol w="521700"/>
              </a:tblGrid>
              <a:tr h="461425">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Neural Network (By CM Color)</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Columns dropped</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Structure</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Activation</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Accuracy</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065325">
                <a:tc>
                  <a:txBody>
                    <a:bodyPr/>
                    <a:lstStyle/>
                    <a:p>
                      <a:pPr indent="0" lvl="0" marL="0" rtl="0" algn="l">
                        <a:lnSpc>
                          <a:spcPct val="115000"/>
                        </a:lnSpc>
                        <a:spcBef>
                          <a:spcPts val="0"/>
                        </a:spcBef>
                        <a:spcAft>
                          <a:spcPts val="0"/>
                        </a:spcAft>
                        <a:buNone/>
                      </a:pPr>
                      <a:r>
                        <a:rPr lang="en" sz="700">
                          <a:highlight>
                            <a:schemeClr val="accent4"/>
                          </a:highlight>
                          <a:latin typeface="Georgia"/>
                          <a:ea typeface="Georgia"/>
                          <a:cs typeface="Georgia"/>
                          <a:sym typeface="Georgia"/>
                        </a:rPr>
                        <a:t>Green </a:t>
                      </a:r>
                      <a:r>
                        <a:rPr lang="en" sz="700">
                          <a:highlight>
                            <a:schemeClr val="accent4"/>
                          </a:highlight>
                          <a:latin typeface="Georgia"/>
                          <a:ea typeface="Georgia"/>
                          <a:cs typeface="Georgia"/>
                          <a:sym typeface="Georgia"/>
                        </a:rPr>
                        <a:t>(all sigmoid)</a:t>
                      </a:r>
                      <a:endParaRPr sz="700">
                        <a:highlight>
                          <a:schemeClr val="accent4"/>
                        </a:highlight>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_id, PatientID, DoctorInCharge</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Layer1 = 160 Nodes</a:t>
                      </a:r>
                      <a:endParaRPr sz="700">
                        <a:latin typeface="Georgia"/>
                        <a:ea typeface="Georgia"/>
                        <a:cs typeface="Georgia"/>
                        <a:sym typeface="Georgia"/>
                      </a:endParaRPr>
                    </a:p>
                    <a:p>
                      <a:pPr indent="0" lvl="0" marL="0" rtl="0" algn="l">
                        <a:lnSpc>
                          <a:spcPct val="115000"/>
                        </a:lnSpc>
                        <a:spcBef>
                          <a:spcPts val="0"/>
                        </a:spcBef>
                        <a:spcAft>
                          <a:spcPts val="0"/>
                        </a:spcAft>
                        <a:buNone/>
                      </a:pPr>
                      <a:r>
                        <a:rPr lang="en" sz="700">
                          <a:latin typeface="Georgia"/>
                          <a:ea typeface="Georgia"/>
                          <a:cs typeface="Georgia"/>
                          <a:sym typeface="Georgia"/>
                        </a:rPr>
                        <a:t>Layer2 = 80 Nodes</a:t>
                      </a:r>
                      <a:endParaRPr sz="700">
                        <a:latin typeface="Georgia"/>
                        <a:ea typeface="Georgia"/>
                        <a:cs typeface="Georgia"/>
                        <a:sym typeface="Georgia"/>
                      </a:endParaRPr>
                    </a:p>
                    <a:p>
                      <a:pPr indent="0" lvl="0" marL="0" rtl="0" algn="l">
                        <a:lnSpc>
                          <a:spcPct val="115000"/>
                        </a:lnSpc>
                        <a:spcBef>
                          <a:spcPts val="0"/>
                        </a:spcBef>
                        <a:spcAft>
                          <a:spcPts val="0"/>
                        </a:spcAft>
                        <a:buNone/>
                      </a:pPr>
                      <a:r>
                        <a:rPr lang="en" sz="700">
                          <a:latin typeface="Georgia"/>
                          <a:ea typeface="Georgia"/>
                          <a:cs typeface="Georgia"/>
                          <a:sym typeface="Georgia"/>
                        </a:rPr>
                        <a:t>Layer3 = 40 Nodes</a:t>
                      </a:r>
                      <a:endParaRPr sz="700">
                        <a:latin typeface="Georgia"/>
                        <a:ea typeface="Georgia"/>
                        <a:cs typeface="Georgia"/>
                        <a:sym typeface="Georgia"/>
                      </a:endParaRPr>
                    </a:p>
                    <a:p>
                      <a:pPr indent="0" lvl="0" marL="0" rtl="0" algn="l">
                        <a:lnSpc>
                          <a:spcPct val="115000"/>
                        </a:lnSpc>
                        <a:spcBef>
                          <a:spcPts val="0"/>
                        </a:spcBef>
                        <a:spcAft>
                          <a:spcPts val="0"/>
                        </a:spcAft>
                        <a:buNone/>
                      </a:pPr>
                      <a:r>
                        <a:rPr lang="en" sz="700">
                          <a:latin typeface="Georgia"/>
                          <a:ea typeface="Georgia"/>
                          <a:cs typeface="Georgia"/>
                          <a:sym typeface="Georgia"/>
                        </a:rPr>
                        <a:t>Layer4 = 20 Nodes</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All sigmoid</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88.48%</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065325">
                <a:tc>
                  <a:txBody>
                    <a:bodyPr/>
                    <a:lstStyle/>
                    <a:p>
                      <a:pPr indent="0" lvl="0" marL="0" rtl="0" algn="l">
                        <a:lnSpc>
                          <a:spcPct val="115000"/>
                        </a:lnSpc>
                        <a:spcBef>
                          <a:spcPts val="0"/>
                        </a:spcBef>
                        <a:spcAft>
                          <a:spcPts val="0"/>
                        </a:spcAft>
                        <a:buNone/>
                      </a:pPr>
                      <a:r>
                        <a:rPr lang="en" sz="700">
                          <a:highlight>
                            <a:srgbClr val="E99CE0"/>
                          </a:highlight>
                          <a:latin typeface="Georgia"/>
                          <a:ea typeface="Georgia"/>
                          <a:cs typeface="Georgia"/>
                          <a:sym typeface="Georgia"/>
                        </a:rPr>
                        <a:t>Pink </a:t>
                      </a:r>
                      <a:r>
                        <a:rPr lang="en" sz="700">
                          <a:highlight>
                            <a:srgbClr val="E99CE0"/>
                          </a:highlight>
                          <a:latin typeface="Georgia"/>
                          <a:ea typeface="Georgia"/>
                          <a:cs typeface="Georgia"/>
                          <a:sym typeface="Georgia"/>
                        </a:rPr>
                        <a:t>(all relu)</a:t>
                      </a:r>
                      <a:endParaRPr sz="700">
                        <a:highlight>
                          <a:srgbClr val="E99CE0"/>
                        </a:highlight>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_id, PatientID, DoctorInCharge</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Layer1 = 160 Nodes</a:t>
                      </a:r>
                      <a:endParaRPr sz="700">
                        <a:latin typeface="Georgia"/>
                        <a:ea typeface="Georgia"/>
                        <a:cs typeface="Georgia"/>
                        <a:sym typeface="Georgia"/>
                      </a:endParaRPr>
                    </a:p>
                    <a:p>
                      <a:pPr indent="0" lvl="0" marL="0" rtl="0" algn="l">
                        <a:lnSpc>
                          <a:spcPct val="115000"/>
                        </a:lnSpc>
                        <a:spcBef>
                          <a:spcPts val="0"/>
                        </a:spcBef>
                        <a:spcAft>
                          <a:spcPts val="0"/>
                        </a:spcAft>
                        <a:buNone/>
                      </a:pPr>
                      <a:r>
                        <a:rPr lang="en" sz="700">
                          <a:latin typeface="Georgia"/>
                          <a:ea typeface="Georgia"/>
                          <a:cs typeface="Georgia"/>
                          <a:sym typeface="Georgia"/>
                        </a:rPr>
                        <a:t>Layer2 = 80 Nodes</a:t>
                      </a:r>
                      <a:endParaRPr sz="700">
                        <a:latin typeface="Georgia"/>
                        <a:ea typeface="Georgia"/>
                        <a:cs typeface="Georgia"/>
                        <a:sym typeface="Georgia"/>
                      </a:endParaRPr>
                    </a:p>
                    <a:p>
                      <a:pPr indent="0" lvl="0" marL="0" rtl="0" algn="l">
                        <a:lnSpc>
                          <a:spcPct val="115000"/>
                        </a:lnSpc>
                        <a:spcBef>
                          <a:spcPts val="0"/>
                        </a:spcBef>
                        <a:spcAft>
                          <a:spcPts val="0"/>
                        </a:spcAft>
                        <a:buNone/>
                      </a:pPr>
                      <a:r>
                        <a:rPr lang="en" sz="700">
                          <a:latin typeface="Georgia"/>
                          <a:ea typeface="Georgia"/>
                          <a:cs typeface="Georgia"/>
                          <a:sym typeface="Georgia"/>
                        </a:rPr>
                        <a:t>Layer3 = 40 Nodes</a:t>
                      </a:r>
                      <a:endParaRPr sz="700">
                        <a:latin typeface="Georgia"/>
                        <a:ea typeface="Georgia"/>
                        <a:cs typeface="Georgia"/>
                        <a:sym typeface="Georgia"/>
                      </a:endParaRPr>
                    </a:p>
                    <a:p>
                      <a:pPr indent="0" lvl="0" marL="0" rtl="0" algn="l">
                        <a:lnSpc>
                          <a:spcPct val="115000"/>
                        </a:lnSpc>
                        <a:spcBef>
                          <a:spcPts val="0"/>
                        </a:spcBef>
                        <a:spcAft>
                          <a:spcPts val="0"/>
                        </a:spcAft>
                        <a:buNone/>
                      </a:pPr>
                      <a:r>
                        <a:rPr lang="en" sz="700">
                          <a:latin typeface="Georgia"/>
                          <a:ea typeface="Georgia"/>
                          <a:cs typeface="Georgia"/>
                          <a:sym typeface="Georgia"/>
                        </a:rPr>
                        <a:t>Layer4 = 20 Nodes</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All relu (except last layer)</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81.78%</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245750">
                <a:tc>
                  <a:txBody>
                    <a:bodyPr/>
                    <a:lstStyle/>
                    <a:p>
                      <a:pPr indent="0" lvl="0" marL="0" rtl="0" algn="l">
                        <a:lnSpc>
                          <a:spcPct val="115000"/>
                        </a:lnSpc>
                        <a:spcBef>
                          <a:spcPts val="0"/>
                        </a:spcBef>
                        <a:spcAft>
                          <a:spcPts val="0"/>
                        </a:spcAft>
                        <a:buNone/>
                      </a:pPr>
                      <a:r>
                        <a:rPr lang="en" sz="700">
                          <a:highlight>
                            <a:srgbClr val="F6B26B"/>
                          </a:highlight>
                          <a:latin typeface="Georgia"/>
                          <a:ea typeface="Georgia"/>
                          <a:cs typeface="Georgia"/>
                          <a:sym typeface="Georgia"/>
                        </a:rPr>
                        <a:t>Orange </a:t>
                      </a:r>
                      <a:r>
                        <a:rPr lang="en" sz="700">
                          <a:highlight>
                            <a:srgbClr val="F6B26B"/>
                          </a:highlight>
                          <a:latin typeface="Georgia"/>
                          <a:ea typeface="Georgia"/>
                          <a:cs typeface="Georgia"/>
                          <a:sym typeface="Georgia"/>
                        </a:rPr>
                        <a:t>(all sigmoid,</a:t>
                      </a:r>
                      <a:endParaRPr sz="700">
                        <a:highlight>
                          <a:srgbClr val="F6B26B"/>
                        </a:highlight>
                        <a:latin typeface="Georgia"/>
                        <a:ea typeface="Georgia"/>
                        <a:cs typeface="Georgia"/>
                        <a:sym typeface="Georgia"/>
                      </a:endParaRPr>
                    </a:p>
                    <a:p>
                      <a:pPr indent="0" lvl="0" marL="0" rtl="0" algn="l">
                        <a:lnSpc>
                          <a:spcPct val="115000"/>
                        </a:lnSpc>
                        <a:spcBef>
                          <a:spcPts val="0"/>
                        </a:spcBef>
                        <a:spcAft>
                          <a:spcPts val="0"/>
                        </a:spcAft>
                        <a:buNone/>
                      </a:pPr>
                      <a:r>
                        <a:rPr lang="en" sz="700">
                          <a:highlight>
                            <a:srgbClr val="F6B26B"/>
                          </a:highlight>
                          <a:latin typeface="Georgia"/>
                          <a:ea typeface="Georgia"/>
                          <a:cs typeface="Georgia"/>
                          <a:sym typeface="Georgia"/>
                        </a:rPr>
                        <a:t>without symptoms)</a:t>
                      </a:r>
                      <a:endParaRPr sz="700">
                        <a:highlight>
                          <a:srgbClr val="F6B26B"/>
                        </a:highlight>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_id, PatientID, DoctorInCharge, Confusion, Disorientation, PersonalityChanges, DifficultyCompetingTasks, Forgetfulness</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Layer1 = 160 Nodes</a:t>
                      </a:r>
                      <a:endParaRPr sz="700">
                        <a:latin typeface="Georgia"/>
                        <a:ea typeface="Georgia"/>
                        <a:cs typeface="Georgia"/>
                        <a:sym typeface="Georgia"/>
                      </a:endParaRPr>
                    </a:p>
                    <a:p>
                      <a:pPr indent="0" lvl="0" marL="0" rtl="0" algn="l">
                        <a:lnSpc>
                          <a:spcPct val="115000"/>
                        </a:lnSpc>
                        <a:spcBef>
                          <a:spcPts val="0"/>
                        </a:spcBef>
                        <a:spcAft>
                          <a:spcPts val="0"/>
                        </a:spcAft>
                        <a:buNone/>
                      </a:pPr>
                      <a:r>
                        <a:rPr lang="en" sz="700">
                          <a:latin typeface="Georgia"/>
                          <a:ea typeface="Georgia"/>
                          <a:cs typeface="Georgia"/>
                          <a:sym typeface="Georgia"/>
                        </a:rPr>
                        <a:t>Layer2 = 80 Nodes</a:t>
                      </a:r>
                      <a:endParaRPr sz="700">
                        <a:latin typeface="Georgia"/>
                        <a:ea typeface="Georgia"/>
                        <a:cs typeface="Georgia"/>
                        <a:sym typeface="Georgia"/>
                      </a:endParaRPr>
                    </a:p>
                    <a:p>
                      <a:pPr indent="0" lvl="0" marL="0" rtl="0" algn="l">
                        <a:lnSpc>
                          <a:spcPct val="115000"/>
                        </a:lnSpc>
                        <a:spcBef>
                          <a:spcPts val="0"/>
                        </a:spcBef>
                        <a:spcAft>
                          <a:spcPts val="0"/>
                        </a:spcAft>
                        <a:buNone/>
                      </a:pPr>
                      <a:r>
                        <a:rPr lang="en" sz="700">
                          <a:latin typeface="Georgia"/>
                          <a:ea typeface="Georgia"/>
                          <a:cs typeface="Georgia"/>
                          <a:sym typeface="Georgia"/>
                        </a:rPr>
                        <a:t>Layer3 = 40 Nodes</a:t>
                      </a:r>
                      <a:endParaRPr sz="700">
                        <a:latin typeface="Georgia"/>
                        <a:ea typeface="Georgia"/>
                        <a:cs typeface="Georgia"/>
                        <a:sym typeface="Georgia"/>
                      </a:endParaRPr>
                    </a:p>
                    <a:p>
                      <a:pPr indent="0" lvl="0" marL="0" rtl="0" algn="l">
                        <a:lnSpc>
                          <a:spcPct val="115000"/>
                        </a:lnSpc>
                        <a:spcBef>
                          <a:spcPts val="0"/>
                        </a:spcBef>
                        <a:spcAft>
                          <a:spcPts val="0"/>
                        </a:spcAft>
                        <a:buNone/>
                      </a:pPr>
                      <a:r>
                        <a:rPr lang="en" sz="700">
                          <a:latin typeface="Georgia"/>
                          <a:ea typeface="Georgia"/>
                          <a:cs typeface="Georgia"/>
                          <a:sym typeface="Georgia"/>
                        </a:rPr>
                        <a:t>Layer4 = 20 Nodes</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All sigmoid</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700">
                          <a:latin typeface="Georgia"/>
                          <a:ea typeface="Georgia"/>
                          <a:cs typeface="Georgia"/>
                          <a:sym typeface="Georgia"/>
                        </a:rPr>
                        <a:t>87.73%</a:t>
                      </a:r>
                      <a:endParaRPr sz="700">
                        <a:latin typeface="Georgia"/>
                        <a:ea typeface="Georgia"/>
                        <a:cs typeface="Georgia"/>
                        <a:sym typeface="Georgia"/>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bl>
          </a:graphicData>
        </a:graphic>
      </p:graphicFrame>
      <p:pic>
        <p:nvPicPr>
          <p:cNvPr id="223" name="Google Shape;223;p26"/>
          <p:cNvPicPr preferRelativeResize="0"/>
          <p:nvPr/>
        </p:nvPicPr>
        <p:blipFill>
          <a:blip r:embed="rId3">
            <a:alphaModFix/>
          </a:blip>
          <a:stretch>
            <a:fillRect/>
          </a:stretch>
        </p:blipFill>
        <p:spPr>
          <a:xfrm>
            <a:off x="3761975" y="942138"/>
            <a:ext cx="2422212" cy="2012325"/>
          </a:xfrm>
          <a:prstGeom prst="rect">
            <a:avLst/>
          </a:prstGeom>
          <a:noFill/>
          <a:ln>
            <a:noFill/>
          </a:ln>
        </p:spPr>
      </p:pic>
      <p:pic>
        <p:nvPicPr>
          <p:cNvPr id="224" name="Google Shape;224;p26"/>
          <p:cNvPicPr preferRelativeResize="0"/>
          <p:nvPr/>
        </p:nvPicPr>
        <p:blipFill>
          <a:blip r:embed="rId4">
            <a:alphaModFix/>
          </a:blip>
          <a:stretch>
            <a:fillRect/>
          </a:stretch>
        </p:blipFill>
        <p:spPr>
          <a:xfrm>
            <a:off x="6490150" y="942150"/>
            <a:ext cx="2388200" cy="1952000"/>
          </a:xfrm>
          <a:prstGeom prst="rect">
            <a:avLst/>
          </a:prstGeom>
          <a:noFill/>
          <a:ln>
            <a:noFill/>
          </a:ln>
        </p:spPr>
      </p:pic>
      <p:pic>
        <p:nvPicPr>
          <p:cNvPr id="225" name="Google Shape;225;p26"/>
          <p:cNvPicPr preferRelativeResize="0"/>
          <p:nvPr/>
        </p:nvPicPr>
        <p:blipFill>
          <a:blip r:embed="rId5">
            <a:alphaModFix/>
          </a:blip>
          <a:stretch>
            <a:fillRect/>
          </a:stretch>
        </p:blipFill>
        <p:spPr>
          <a:xfrm>
            <a:off x="5400075" y="2954475"/>
            <a:ext cx="2500132" cy="195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819150" y="845600"/>
            <a:ext cx="7505700" cy="45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00"/>
              <a:t>Epochs - Testing </a:t>
            </a:r>
            <a:endParaRPr sz="1700"/>
          </a:p>
        </p:txBody>
      </p:sp>
      <p:sp>
        <p:nvSpPr>
          <p:cNvPr id="231" name="Google Shape;231;p27"/>
          <p:cNvSpPr txBox="1"/>
          <p:nvPr>
            <p:ph idx="1" type="body"/>
          </p:nvPr>
        </p:nvSpPr>
        <p:spPr>
          <a:xfrm>
            <a:off x="747500" y="1607175"/>
            <a:ext cx="4328400" cy="2448000"/>
          </a:xfrm>
          <a:prstGeom prst="rect">
            <a:avLst/>
          </a:prstGeom>
        </p:spPr>
        <p:txBody>
          <a:bodyPr anchorCtr="0" anchor="ctr" bIns="91425" lIns="91425" spcFirstLastPara="1" rIns="91425" wrap="square" tIns="91425">
            <a:normAutofit/>
          </a:bodyPr>
          <a:lstStyle/>
          <a:p>
            <a:pPr indent="-304800" lvl="0" marL="457200" rtl="0" algn="l">
              <a:spcBef>
                <a:spcPts val="0"/>
              </a:spcBef>
              <a:spcAft>
                <a:spcPts val="0"/>
              </a:spcAft>
              <a:buClr>
                <a:srgbClr val="000000"/>
              </a:buClr>
              <a:buSzPts val="1200"/>
              <a:buFont typeface="Nunito"/>
              <a:buChar char="-"/>
            </a:pPr>
            <a:r>
              <a:rPr lang="en" sz="1200">
                <a:solidFill>
                  <a:srgbClr val="000000"/>
                </a:solidFill>
                <a:latin typeface="Nunito"/>
                <a:ea typeface="Nunito"/>
                <a:cs typeface="Nunito"/>
                <a:sym typeface="Nunito"/>
              </a:rPr>
              <a:t>Trained model using: </a:t>
            </a:r>
            <a:r>
              <a:rPr b="1" lang="en" sz="1200">
                <a:solidFill>
                  <a:srgbClr val="000000"/>
                </a:solidFill>
                <a:latin typeface="Nunito"/>
                <a:ea typeface="Nunito"/>
                <a:cs typeface="Nunito"/>
                <a:sym typeface="Nunito"/>
              </a:rPr>
              <a:t>10, 25, 50, 75, 100 epochs</a:t>
            </a:r>
            <a:endParaRPr b="1" sz="1200">
              <a:solidFill>
                <a:srgbClr val="000000"/>
              </a:solidFill>
              <a:latin typeface="Nunito"/>
              <a:ea typeface="Nunito"/>
              <a:cs typeface="Nunito"/>
              <a:sym typeface="Nunito"/>
            </a:endParaRPr>
          </a:p>
          <a:p>
            <a:pPr indent="-304800" lvl="0" marL="457200" rtl="0" algn="l">
              <a:spcBef>
                <a:spcPts val="0"/>
              </a:spcBef>
              <a:spcAft>
                <a:spcPts val="0"/>
              </a:spcAft>
              <a:buClr>
                <a:srgbClr val="000000"/>
              </a:buClr>
              <a:buSzPts val="1200"/>
              <a:buFont typeface="Nunito"/>
              <a:buChar char="-"/>
            </a:pPr>
            <a:r>
              <a:rPr lang="en" sz="1200">
                <a:solidFill>
                  <a:srgbClr val="000000"/>
                </a:solidFill>
                <a:highlight>
                  <a:srgbClr val="FFF2CC"/>
                </a:highlight>
                <a:latin typeface="Nunito"/>
                <a:ea typeface="Nunito"/>
                <a:cs typeface="Nunito"/>
                <a:sym typeface="Nunito"/>
              </a:rPr>
              <a:t>Best accuracy: </a:t>
            </a:r>
            <a:r>
              <a:rPr b="1" lang="en" sz="1200">
                <a:solidFill>
                  <a:srgbClr val="000000"/>
                </a:solidFill>
                <a:highlight>
                  <a:srgbClr val="FFF2CC"/>
                </a:highlight>
                <a:latin typeface="Nunito"/>
                <a:ea typeface="Nunito"/>
                <a:cs typeface="Nunito"/>
                <a:sym typeface="Nunito"/>
              </a:rPr>
              <a:t>100 epochs = 84.9%</a:t>
            </a:r>
            <a:endParaRPr b="1" sz="1200">
              <a:solidFill>
                <a:srgbClr val="000000"/>
              </a:solidFill>
              <a:highlight>
                <a:srgbClr val="FFF2CC"/>
              </a:highlight>
              <a:latin typeface="Nunito"/>
              <a:ea typeface="Nunito"/>
              <a:cs typeface="Nunito"/>
              <a:sym typeface="Nunito"/>
            </a:endParaRPr>
          </a:p>
          <a:p>
            <a:pPr indent="-304800" lvl="0" marL="457200" rtl="0" algn="l">
              <a:spcBef>
                <a:spcPts val="0"/>
              </a:spcBef>
              <a:spcAft>
                <a:spcPts val="0"/>
              </a:spcAft>
              <a:buClr>
                <a:srgbClr val="000000"/>
              </a:buClr>
              <a:buSzPts val="1200"/>
              <a:buFont typeface="Nunito"/>
              <a:buChar char="-"/>
            </a:pPr>
            <a:r>
              <a:rPr lang="en" sz="1200">
                <a:solidFill>
                  <a:srgbClr val="000000"/>
                </a:solidFill>
                <a:latin typeface="Nunito"/>
                <a:ea typeface="Nunito"/>
                <a:cs typeface="Nunito"/>
                <a:sym typeface="Nunito"/>
              </a:rPr>
              <a:t>Shows balance between </a:t>
            </a:r>
            <a:r>
              <a:rPr b="1" lang="en" sz="1200">
                <a:solidFill>
                  <a:srgbClr val="000000"/>
                </a:solidFill>
                <a:latin typeface="Nunito"/>
                <a:ea typeface="Nunito"/>
                <a:cs typeface="Nunito"/>
                <a:sym typeface="Nunito"/>
              </a:rPr>
              <a:t>underfitting vs overfitting</a:t>
            </a:r>
            <a:endParaRPr b="1" sz="1200">
              <a:solidFill>
                <a:srgbClr val="000000"/>
              </a:solidFill>
              <a:latin typeface="Nunito"/>
              <a:ea typeface="Nunito"/>
              <a:cs typeface="Nunito"/>
              <a:sym typeface="Nunito"/>
            </a:endParaRPr>
          </a:p>
          <a:p>
            <a:pPr indent="-304800" lvl="0" marL="457200" rtl="0" algn="l">
              <a:spcBef>
                <a:spcPts val="0"/>
              </a:spcBef>
              <a:spcAft>
                <a:spcPts val="0"/>
              </a:spcAft>
              <a:buClr>
                <a:srgbClr val="000000"/>
              </a:buClr>
              <a:buSzPts val="1200"/>
              <a:buFont typeface="Nunito"/>
              <a:buChar char="-"/>
            </a:pPr>
            <a:r>
              <a:rPr lang="en" sz="1200">
                <a:solidFill>
                  <a:srgbClr val="000000"/>
                </a:solidFill>
                <a:latin typeface="Nunito"/>
                <a:ea typeface="Nunito"/>
                <a:cs typeface="Nunito"/>
                <a:sym typeface="Nunito"/>
              </a:rPr>
              <a:t>ML results can </a:t>
            </a:r>
            <a:r>
              <a:rPr b="1" lang="en" sz="1200">
                <a:solidFill>
                  <a:srgbClr val="000000"/>
                </a:solidFill>
                <a:latin typeface="Nunito"/>
                <a:ea typeface="Nunito"/>
                <a:cs typeface="Nunito"/>
                <a:sym typeface="Nunito"/>
              </a:rPr>
              <a:t>vary slightly each run</a:t>
            </a:r>
            <a:r>
              <a:rPr lang="en" sz="1200">
                <a:solidFill>
                  <a:srgbClr val="000000"/>
                </a:solidFill>
                <a:latin typeface="Nunito"/>
                <a:ea typeface="Nunito"/>
                <a:cs typeface="Nunito"/>
                <a:sym typeface="Nunito"/>
              </a:rPr>
              <a:t> due to randomness</a:t>
            </a:r>
            <a:endParaRPr sz="1200">
              <a:solidFill>
                <a:srgbClr val="000000"/>
              </a:solidFill>
              <a:latin typeface="Nunito"/>
              <a:ea typeface="Nunito"/>
              <a:cs typeface="Nunito"/>
              <a:sym typeface="Nunito"/>
            </a:endParaRPr>
          </a:p>
          <a:p>
            <a:pPr indent="-304800" lvl="0" marL="457200" rtl="0" algn="l">
              <a:spcBef>
                <a:spcPts val="0"/>
              </a:spcBef>
              <a:spcAft>
                <a:spcPts val="0"/>
              </a:spcAft>
              <a:buClr>
                <a:srgbClr val="000000"/>
              </a:buClr>
              <a:buSzPts val="1200"/>
              <a:buFont typeface="Nunito"/>
              <a:buChar char="-"/>
            </a:pPr>
            <a:r>
              <a:rPr lang="en" sz="1200">
                <a:solidFill>
                  <a:srgbClr val="000000"/>
                </a:solidFill>
                <a:latin typeface="Nunito"/>
                <a:ea typeface="Nunito"/>
                <a:cs typeface="Nunito"/>
                <a:sym typeface="Nunito"/>
              </a:rPr>
              <a:t>Purpose: Help model learn enough to </a:t>
            </a:r>
            <a:r>
              <a:rPr b="1" lang="en" sz="1200">
                <a:solidFill>
                  <a:srgbClr val="000000"/>
                </a:solidFill>
                <a:latin typeface="Nunito"/>
                <a:ea typeface="Nunito"/>
                <a:cs typeface="Nunito"/>
                <a:sym typeface="Nunito"/>
              </a:rPr>
              <a:t>predict Alzheimer’s early and reliably</a:t>
            </a:r>
            <a:endParaRPr b="1" sz="1200">
              <a:solidFill>
                <a:srgbClr val="000000"/>
              </a:solidFill>
              <a:latin typeface="Nunito"/>
              <a:ea typeface="Nunito"/>
              <a:cs typeface="Nunito"/>
              <a:sym typeface="Nunito"/>
            </a:endParaRPr>
          </a:p>
          <a:p>
            <a:pPr indent="0" lvl="0" marL="0" rtl="0" algn="l">
              <a:spcBef>
                <a:spcPts val="1200"/>
              </a:spcBef>
              <a:spcAft>
                <a:spcPts val="1200"/>
              </a:spcAft>
              <a:buNone/>
            </a:pPr>
            <a:r>
              <a:t/>
            </a:r>
            <a:endParaRPr/>
          </a:p>
        </p:txBody>
      </p:sp>
      <p:pic>
        <p:nvPicPr>
          <p:cNvPr id="232" name="Google Shape;232;p27"/>
          <p:cNvPicPr preferRelativeResize="0"/>
          <p:nvPr/>
        </p:nvPicPr>
        <p:blipFill>
          <a:blip r:embed="rId3">
            <a:alphaModFix/>
          </a:blip>
          <a:stretch>
            <a:fillRect/>
          </a:stretch>
        </p:blipFill>
        <p:spPr>
          <a:xfrm>
            <a:off x="5266475" y="737363"/>
            <a:ext cx="3321549" cy="2060200"/>
          </a:xfrm>
          <a:prstGeom prst="rect">
            <a:avLst/>
          </a:prstGeom>
          <a:noFill/>
          <a:ln>
            <a:noFill/>
          </a:ln>
        </p:spPr>
      </p:pic>
      <p:pic>
        <p:nvPicPr>
          <p:cNvPr id="233" name="Google Shape;233;p27"/>
          <p:cNvPicPr preferRelativeResize="0"/>
          <p:nvPr/>
        </p:nvPicPr>
        <p:blipFill>
          <a:blip r:embed="rId4">
            <a:alphaModFix/>
          </a:blip>
          <a:stretch>
            <a:fillRect/>
          </a:stretch>
        </p:blipFill>
        <p:spPr>
          <a:xfrm>
            <a:off x="5798100" y="3112375"/>
            <a:ext cx="2444625" cy="1094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881875" y="644725"/>
            <a:ext cx="48153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Columns Dropped </a:t>
            </a:r>
            <a:endParaRPr sz="2300"/>
          </a:p>
        </p:txBody>
      </p:sp>
      <p:sp>
        <p:nvSpPr>
          <p:cNvPr id="239" name="Google Shape;239;p28"/>
          <p:cNvSpPr txBox="1"/>
          <p:nvPr>
            <p:ph idx="1" type="body"/>
          </p:nvPr>
        </p:nvSpPr>
        <p:spPr>
          <a:xfrm>
            <a:off x="819150" y="16970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Columns Dropped</a:t>
            </a:r>
            <a:r>
              <a:rPr lang="en"/>
              <a:t> - “_id", "PatientID", "DoctorInCharge","EducationLevel", "BMI", "Smoking" , "AlcoholConsumption", "PhysicalActivity" , "DietQuality" , "SleepQuality", "SystolicBP" , "DiastolicBP" , "CholesterolTotal" </a:t>
            </a:r>
            <a:endParaRPr/>
          </a:p>
          <a:p>
            <a:pPr indent="0" lvl="0" marL="0" rtl="0" algn="l">
              <a:lnSpc>
                <a:spcPct val="100000"/>
              </a:lnSpc>
              <a:spcBef>
                <a:spcPts val="1200"/>
              </a:spcBef>
              <a:spcAft>
                <a:spcPts val="0"/>
              </a:spcAft>
              <a:buNone/>
            </a:pPr>
            <a:r>
              <a:rPr lang="en"/>
              <a:t>S</a:t>
            </a:r>
            <a:r>
              <a:rPr b="1" lang="en"/>
              <a:t>tructure</a:t>
            </a:r>
            <a:r>
              <a:rPr lang="en"/>
              <a:t> - 	L</a:t>
            </a:r>
            <a:r>
              <a:rPr lang="en"/>
              <a:t>ayer1 Nodes = 160 , Layer2 Nodes = 80 , Layer3 Nodes = 40 , Layer4Nodes = 20</a:t>
            </a:r>
            <a:endParaRPr/>
          </a:p>
          <a:p>
            <a:pPr indent="0" lvl="0" marL="0" rtl="0" algn="l">
              <a:lnSpc>
                <a:spcPct val="100000"/>
              </a:lnSpc>
              <a:spcBef>
                <a:spcPts val="1200"/>
              </a:spcBef>
              <a:spcAft>
                <a:spcPts val="0"/>
              </a:spcAft>
              <a:buNone/>
            </a:pPr>
            <a:r>
              <a:rPr b="1" lang="en"/>
              <a:t>Activation</a:t>
            </a:r>
            <a:r>
              <a:rPr b="1" lang="en"/>
              <a:t> </a:t>
            </a:r>
            <a:r>
              <a:rPr lang="en"/>
              <a:t>- 			All Sigmoid							All Relu (except last)</a:t>
            </a:r>
            <a:endParaRPr/>
          </a:p>
          <a:p>
            <a:pPr indent="0" lvl="0" marL="0" rtl="0" algn="l">
              <a:lnSpc>
                <a:spcPct val="100000"/>
              </a:lnSpc>
              <a:spcBef>
                <a:spcPts val="1200"/>
              </a:spcBef>
              <a:spcAft>
                <a:spcPts val="0"/>
              </a:spcAft>
              <a:buNone/>
            </a:pPr>
            <a:r>
              <a:rPr b="1" lang="en"/>
              <a:t>Model </a:t>
            </a:r>
            <a:r>
              <a:rPr b="1" lang="en"/>
              <a:t>Performance</a:t>
            </a:r>
            <a:r>
              <a:rPr b="1" lang="en"/>
              <a:t> - 	Accuracy: 85.51%						</a:t>
            </a:r>
            <a:r>
              <a:rPr b="1" lang="en"/>
              <a:t>Accuracy: 80.01%</a:t>
            </a:r>
            <a:endParaRPr b="1"/>
          </a:p>
          <a:p>
            <a:pPr indent="0" lvl="0" marL="0" rtl="0" algn="l">
              <a:lnSpc>
                <a:spcPct val="100000"/>
              </a:lnSpc>
              <a:spcBef>
                <a:spcPts val="1200"/>
              </a:spcBef>
              <a:spcAft>
                <a:spcPts val="1200"/>
              </a:spcAft>
              <a:buNone/>
            </a:pPr>
            <a:r>
              <a:t/>
            </a:r>
            <a:endParaRPr/>
          </a:p>
        </p:txBody>
      </p:sp>
      <p:pic>
        <p:nvPicPr>
          <p:cNvPr descr="Dibujo de contorno de copa de vino Stock de Foto gratis - Public ..." id="240" name="Google Shape;240;p28"/>
          <p:cNvPicPr preferRelativeResize="0"/>
          <p:nvPr/>
        </p:nvPicPr>
        <p:blipFill>
          <a:blip r:embed="rId3">
            <a:alphaModFix/>
          </a:blip>
          <a:stretch>
            <a:fillRect/>
          </a:stretch>
        </p:blipFill>
        <p:spPr>
          <a:xfrm>
            <a:off x="7594400" y="3827475"/>
            <a:ext cx="1085850" cy="1085850"/>
          </a:xfrm>
          <a:prstGeom prst="rect">
            <a:avLst/>
          </a:prstGeom>
          <a:noFill/>
          <a:ln>
            <a:noFill/>
          </a:ln>
        </p:spPr>
      </p:pic>
      <p:pic>
        <p:nvPicPr>
          <p:cNvPr descr="File:Graduation hat.svg - Wikipedia" id="241" name="Google Shape;241;p28"/>
          <p:cNvPicPr preferRelativeResize="0"/>
          <p:nvPr/>
        </p:nvPicPr>
        <p:blipFill>
          <a:blip r:embed="rId4">
            <a:alphaModFix/>
          </a:blip>
          <a:stretch>
            <a:fillRect/>
          </a:stretch>
        </p:blipFill>
        <p:spPr>
          <a:xfrm>
            <a:off x="7653925" y="496595"/>
            <a:ext cx="966800" cy="400325"/>
          </a:xfrm>
          <a:prstGeom prst="rect">
            <a:avLst/>
          </a:prstGeom>
          <a:noFill/>
          <a:ln>
            <a:noFill/>
          </a:ln>
        </p:spPr>
      </p:pic>
      <p:sp>
        <p:nvSpPr>
          <p:cNvPr id="242" name="Google Shape;242;p28"/>
          <p:cNvSpPr/>
          <p:nvPr/>
        </p:nvSpPr>
        <p:spPr>
          <a:xfrm>
            <a:off x="3153500" y="3713275"/>
            <a:ext cx="366300" cy="299400"/>
          </a:xfrm>
          <a:prstGeom prst="down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3" name="Google Shape;243;p28"/>
          <p:cNvSpPr/>
          <p:nvPr/>
        </p:nvSpPr>
        <p:spPr>
          <a:xfrm>
            <a:off x="6749550" y="3713275"/>
            <a:ext cx="366300" cy="299400"/>
          </a:xfrm>
          <a:prstGeom prst="down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819150" y="205725"/>
            <a:ext cx="7505700" cy="2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t>Optimization Study using Keras Tuner with the Hyperband algorithm</a:t>
            </a:r>
            <a:endParaRPr sz="1800"/>
          </a:p>
        </p:txBody>
      </p:sp>
      <p:sp>
        <p:nvSpPr>
          <p:cNvPr id="249" name="Google Shape;249;p29"/>
          <p:cNvSpPr txBox="1"/>
          <p:nvPr>
            <p:ph idx="1" type="body"/>
          </p:nvPr>
        </p:nvSpPr>
        <p:spPr>
          <a:xfrm>
            <a:off x="547200" y="523025"/>
            <a:ext cx="8049600" cy="4371900"/>
          </a:xfrm>
          <a:prstGeom prst="rect">
            <a:avLst/>
          </a:prstGeom>
        </p:spPr>
        <p:txBody>
          <a:bodyPr anchorCtr="0" anchor="t" bIns="91425" lIns="91425" spcFirstLastPara="1" rIns="91425" wrap="square" tIns="91425">
            <a:noAutofit/>
          </a:bodyPr>
          <a:lstStyle/>
          <a:p>
            <a:pPr indent="0" lvl="0" marL="0" rtl="0" algn="l">
              <a:lnSpc>
                <a:spcPct val="100000"/>
              </a:lnSpc>
              <a:spcBef>
                <a:spcPts val="100"/>
              </a:spcBef>
              <a:spcAft>
                <a:spcPts val="0"/>
              </a:spcAft>
              <a:buSzPts val="688"/>
              <a:buNone/>
            </a:pPr>
            <a:r>
              <a:rPr b="1" lang="en" sz="700">
                <a:solidFill>
                  <a:srgbClr val="000000"/>
                </a:solidFill>
                <a:latin typeface="Nunito"/>
                <a:ea typeface="Nunito"/>
                <a:cs typeface="Nunito"/>
                <a:sym typeface="Nunito"/>
              </a:rPr>
              <a:t>📌 Conclusions:</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lang="en" sz="700">
                <a:solidFill>
                  <a:srgbClr val="000000"/>
                </a:solidFill>
                <a:latin typeface="Nunito"/>
                <a:ea typeface="Nunito"/>
                <a:cs typeface="Nunito"/>
                <a:sym typeface="Nunito"/>
              </a:rPr>
              <a:t>After completing the hyperparameter optimization study using </a:t>
            </a:r>
            <a:r>
              <a:rPr b="1" lang="en" sz="700">
                <a:solidFill>
                  <a:srgbClr val="000000"/>
                </a:solidFill>
                <a:latin typeface="Nunito"/>
                <a:ea typeface="Nunito"/>
                <a:cs typeface="Nunito"/>
                <a:sym typeface="Nunito"/>
              </a:rPr>
              <a:t>Keras Tuner</a:t>
            </a:r>
            <a:r>
              <a:rPr lang="en" sz="700">
                <a:solidFill>
                  <a:srgbClr val="000000"/>
                </a:solidFill>
                <a:latin typeface="Nunito"/>
                <a:ea typeface="Nunito"/>
                <a:cs typeface="Nunito"/>
                <a:sym typeface="Nunito"/>
              </a:rPr>
              <a:t> with the </a:t>
            </a:r>
            <a:r>
              <a:rPr b="1" lang="en" sz="700">
                <a:solidFill>
                  <a:srgbClr val="000000"/>
                </a:solidFill>
                <a:latin typeface="Nunito"/>
                <a:ea typeface="Nunito"/>
                <a:cs typeface="Nunito"/>
                <a:sym typeface="Nunito"/>
              </a:rPr>
              <a:t>Hyperband</a:t>
            </a:r>
            <a:r>
              <a:rPr lang="en" sz="700">
                <a:solidFill>
                  <a:srgbClr val="000000"/>
                </a:solidFill>
                <a:latin typeface="Nunito"/>
                <a:ea typeface="Nunito"/>
                <a:cs typeface="Nunito"/>
                <a:sym typeface="Nunito"/>
              </a:rPr>
              <a:t> algorithm on your Alzheimer’s disease dataset, we obtained the following key findings:</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b="1" lang="en" sz="700">
                <a:solidFill>
                  <a:srgbClr val="000000"/>
                </a:solidFill>
                <a:latin typeface="Nunito"/>
                <a:ea typeface="Nunito"/>
                <a:cs typeface="Nunito"/>
                <a:sym typeface="Nunito"/>
              </a:rPr>
              <a:t>🥇 Optimal Hyperparameters Identified:</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lang="en" sz="700">
                <a:solidFill>
                  <a:srgbClr val="000000"/>
                </a:solidFill>
                <a:latin typeface="Nunito"/>
                <a:ea typeface="Nunito"/>
                <a:cs typeface="Nunito"/>
                <a:sym typeface="Nunito"/>
              </a:rPr>
              <a:t>	•	</a:t>
            </a:r>
            <a:r>
              <a:rPr b="1" lang="en" sz="700">
                <a:solidFill>
                  <a:srgbClr val="000000"/>
                </a:solidFill>
                <a:latin typeface="Nunito"/>
                <a:ea typeface="Nunito"/>
                <a:cs typeface="Nunito"/>
                <a:sym typeface="Nunito"/>
              </a:rPr>
              <a:t>Best Activation Function:</a:t>
            </a:r>
            <a:r>
              <a:rPr lang="en" sz="700">
                <a:solidFill>
                  <a:srgbClr val="000000"/>
                </a:solidFill>
                <a:latin typeface="Nunito"/>
                <a:ea typeface="Nunito"/>
                <a:cs typeface="Nunito"/>
                <a:sym typeface="Nunito"/>
              </a:rPr>
              <a:t> ReLU</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lang="en" sz="700">
                <a:solidFill>
                  <a:srgbClr val="000000"/>
                </a:solidFill>
                <a:latin typeface="Nunito"/>
                <a:ea typeface="Nunito"/>
                <a:cs typeface="Nunito"/>
                <a:sym typeface="Nunito"/>
              </a:rPr>
              <a:t>	•	</a:t>
            </a:r>
            <a:r>
              <a:rPr b="1" lang="en" sz="700">
                <a:solidFill>
                  <a:srgbClr val="000000"/>
                </a:solidFill>
                <a:latin typeface="Nunito"/>
                <a:ea typeface="Nunito"/>
                <a:cs typeface="Nunito"/>
                <a:sym typeface="Nunito"/>
              </a:rPr>
              <a:t>Optimal Number of Hidden Layers:</a:t>
            </a:r>
            <a:r>
              <a:rPr lang="en" sz="700">
                <a:solidFill>
                  <a:srgbClr val="000000"/>
                </a:solidFill>
                <a:latin typeface="Nunito"/>
                <a:ea typeface="Nunito"/>
                <a:cs typeface="Nunito"/>
                <a:sym typeface="Nunito"/>
              </a:rPr>
              <a:t> 5 layers</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lang="en" sz="700">
                <a:solidFill>
                  <a:srgbClr val="000000"/>
                </a:solidFill>
                <a:latin typeface="Nunito"/>
                <a:ea typeface="Nunito"/>
                <a:cs typeface="Nunito"/>
                <a:sym typeface="Nunito"/>
              </a:rPr>
              <a:t>	•	</a:t>
            </a:r>
            <a:r>
              <a:rPr b="1" lang="en" sz="700">
                <a:solidFill>
                  <a:srgbClr val="000000"/>
                </a:solidFill>
                <a:latin typeface="Nunito"/>
                <a:ea typeface="Nunito"/>
                <a:cs typeface="Nunito"/>
                <a:sym typeface="Nunito"/>
              </a:rPr>
              <a:t>Optimal Learning Rate:</a:t>
            </a:r>
            <a:r>
              <a:rPr lang="en" sz="700">
                <a:solidFill>
                  <a:srgbClr val="000000"/>
                </a:solidFill>
                <a:latin typeface="Nunito"/>
                <a:ea typeface="Nunito"/>
                <a:cs typeface="Nunito"/>
                <a:sym typeface="Nunito"/>
              </a:rPr>
              <a:t> 0.00034</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lang="en" sz="700">
                <a:solidFill>
                  <a:srgbClr val="000000"/>
                </a:solidFill>
                <a:latin typeface="Nunito"/>
                <a:ea typeface="Nunito"/>
                <a:cs typeface="Nunito"/>
                <a:sym typeface="Nunito"/>
              </a:rPr>
              <a:t>	•	</a:t>
            </a:r>
            <a:r>
              <a:rPr b="1" lang="en" sz="700">
                <a:solidFill>
                  <a:srgbClr val="000000"/>
                </a:solidFill>
                <a:latin typeface="Nunito"/>
                <a:ea typeface="Nunito"/>
                <a:cs typeface="Nunito"/>
                <a:sym typeface="Nunito"/>
              </a:rPr>
              <a:t>Optimal Dropout Rate:</a:t>
            </a:r>
            <a:r>
              <a:rPr lang="en" sz="700">
                <a:solidFill>
                  <a:srgbClr val="000000"/>
                </a:solidFill>
                <a:latin typeface="Nunito"/>
                <a:ea typeface="Nunito"/>
                <a:cs typeface="Nunito"/>
                <a:sym typeface="Nunito"/>
              </a:rPr>
              <a:t> 0.30</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b="1" lang="en" sz="700">
                <a:solidFill>
                  <a:srgbClr val="000000"/>
                </a:solidFill>
                <a:latin typeface="Nunito"/>
                <a:ea typeface="Nunito"/>
                <a:cs typeface="Nunito"/>
                <a:sym typeface="Nunito"/>
              </a:rPr>
              <a:t>Optimal Neurons per Layer:</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lang="en" sz="700">
                <a:solidFill>
                  <a:srgbClr val="000000"/>
                </a:solidFill>
                <a:latin typeface="Nunito"/>
                <a:ea typeface="Nunito"/>
                <a:cs typeface="Nunito"/>
                <a:sym typeface="Nunito"/>
              </a:rPr>
              <a:t>	•	</a:t>
            </a:r>
            <a:r>
              <a:rPr b="1" lang="en" sz="700">
                <a:solidFill>
                  <a:srgbClr val="000000"/>
                </a:solidFill>
                <a:latin typeface="Nunito"/>
                <a:ea typeface="Nunito"/>
                <a:cs typeface="Nunito"/>
                <a:sym typeface="Nunito"/>
              </a:rPr>
              <a:t>Layer 1:</a:t>
            </a:r>
            <a:r>
              <a:rPr lang="en" sz="700">
                <a:solidFill>
                  <a:srgbClr val="000000"/>
                </a:solidFill>
                <a:latin typeface="Nunito"/>
                <a:ea typeface="Nunito"/>
                <a:cs typeface="Nunito"/>
                <a:sym typeface="Nunito"/>
              </a:rPr>
              <a:t> 80 neurons</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lang="en" sz="700">
                <a:solidFill>
                  <a:srgbClr val="000000"/>
                </a:solidFill>
                <a:latin typeface="Nunito"/>
                <a:ea typeface="Nunito"/>
                <a:cs typeface="Nunito"/>
                <a:sym typeface="Nunito"/>
              </a:rPr>
              <a:t>	•	</a:t>
            </a:r>
            <a:r>
              <a:rPr b="1" lang="en" sz="700">
                <a:solidFill>
                  <a:srgbClr val="000000"/>
                </a:solidFill>
                <a:latin typeface="Nunito"/>
                <a:ea typeface="Nunito"/>
                <a:cs typeface="Nunito"/>
                <a:sym typeface="Nunito"/>
              </a:rPr>
              <a:t>Layer 2:</a:t>
            </a:r>
            <a:r>
              <a:rPr lang="en" sz="700">
                <a:solidFill>
                  <a:srgbClr val="000000"/>
                </a:solidFill>
                <a:latin typeface="Nunito"/>
                <a:ea typeface="Nunito"/>
                <a:cs typeface="Nunito"/>
                <a:sym typeface="Nunito"/>
              </a:rPr>
              <a:t> 32 neurons</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lang="en" sz="700">
                <a:solidFill>
                  <a:srgbClr val="000000"/>
                </a:solidFill>
                <a:latin typeface="Nunito"/>
                <a:ea typeface="Nunito"/>
                <a:cs typeface="Nunito"/>
                <a:sym typeface="Nunito"/>
              </a:rPr>
              <a:t>	•	</a:t>
            </a:r>
            <a:r>
              <a:rPr b="1" lang="en" sz="700">
                <a:solidFill>
                  <a:srgbClr val="000000"/>
                </a:solidFill>
                <a:latin typeface="Nunito"/>
                <a:ea typeface="Nunito"/>
                <a:cs typeface="Nunito"/>
                <a:sym typeface="Nunito"/>
              </a:rPr>
              <a:t>Layer 3:</a:t>
            </a:r>
            <a:r>
              <a:rPr lang="en" sz="700">
                <a:solidFill>
                  <a:srgbClr val="000000"/>
                </a:solidFill>
                <a:latin typeface="Nunito"/>
                <a:ea typeface="Nunito"/>
                <a:cs typeface="Nunito"/>
                <a:sym typeface="Nunito"/>
              </a:rPr>
              <a:t> 80 neurons</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lang="en" sz="700">
                <a:solidFill>
                  <a:srgbClr val="000000"/>
                </a:solidFill>
                <a:latin typeface="Nunito"/>
                <a:ea typeface="Nunito"/>
                <a:cs typeface="Nunito"/>
                <a:sym typeface="Nunito"/>
              </a:rPr>
              <a:t>	•	</a:t>
            </a:r>
            <a:r>
              <a:rPr b="1" lang="en" sz="700">
                <a:solidFill>
                  <a:srgbClr val="000000"/>
                </a:solidFill>
                <a:latin typeface="Nunito"/>
                <a:ea typeface="Nunito"/>
                <a:cs typeface="Nunito"/>
                <a:sym typeface="Nunito"/>
              </a:rPr>
              <a:t>Layer 4:</a:t>
            </a:r>
            <a:r>
              <a:rPr lang="en" sz="700">
                <a:solidFill>
                  <a:srgbClr val="000000"/>
                </a:solidFill>
                <a:latin typeface="Nunito"/>
                <a:ea typeface="Nunito"/>
                <a:cs typeface="Nunito"/>
                <a:sym typeface="Nunito"/>
              </a:rPr>
              <a:t> 80 neurons</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rPr lang="en" sz="700">
                <a:solidFill>
                  <a:srgbClr val="000000"/>
                </a:solidFill>
                <a:latin typeface="Nunito"/>
                <a:ea typeface="Nunito"/>
                <a:cs typeface="Nunito"/>
                <a:sym typeface="Nunito"/>
              </a:rPr>
              <a:t>	•	</a:t>
            </a:r>
            <a:r>
              <a:rPr b="1" lang="en" sz="700">
                <a:solidFill>
                  <a:srgbClr val="000000"/>
                </a:solidFill>
                <a:latin typeface="Nunito"/>
                <a:ea typeface="Nunito"/>
                <a:cs typeface="Nunito"/>
                <a:sym typeface="Nunito"/>
              </a:rPr>
              <a:t>Layer 5:</a:t>
            </a:r>
            <a:r>
              <a:rPr lang="en" sz="700">
                <a:solidFill>
                  <a:srgbClr val="000000"/>
                </a:solidFill>
                <a:latin typeface="Nunito"/>
                <a:ea typeface="Nunito"/>
                <a:cs typeface="Nunito"/>
                <a:sym typeface="Nunito"/>
              </a:rPr>
              <a:t> 96 neurons</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SzPts val="688"/>
              <a:buNone/>
            </a:pPr>
            <a:r>
              <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rPr b="1" lang="en" sz="700">
                <a:solidFill>
                  <a:srgbClr val="000000"/>
                </a:solidFill>
                <a:latin typeface="Nunito"/>
                <a:ea typeface="Nunito"/>
                <a:cs typeface="Nunito"/>
                <a:sym typeface="Nunito"/>
              </a:rPr>
              <a:t>🎯 Model Performance:</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rPr lang="en" sz="700">
                <a:solidFill>
                  <a:srgbClr val="000000"/>
                </a:solidFill>
                <a:latin typeface="Nunito"/>
                <a:ea typeface="Nunito"/>
                <a:cs typeface="Nunito"/>
                <a:sym typeface="Nunito"/>
              </a:rPr>
              <a:t>	•	</a:t>
            </a:r>
            <a:r>
              <a:rPr b="1" lang="en" sz="700">
                <a:solidFill>
                  <a:srgbClr val="000000"/>
                </a:solidFill>
                <a:latin typeface="Nunito"/>
                <a:ea typeface="Nunito"/>
                <a:cs typeface="Nunito"/>
                <a:sym typeface="Nunito"/>
              </a:rPr>
              <a:t>Best Validation Accuracy:</a:t>
            </a:r>
            <a:r>
              <a:rPr lang="en" sz="700">
                <a:solidFill>
                  <a:srgbClr val="000000"/>
                </a:solidFill>
                <a:latin typeface="Nunito"/>
                <a:ea typeface="Nunito"/>
                <a:cs typeface="Nunito"/>
                <a:sym typeface="Nunito"/>
              </a:rPr>
              <a:t> 84.59%</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rPr lang="en" sz="700">
                <a:solidFill>
                  <a:srgbClr val="000000"/>
                </a:solidFill>
                <a:latin typeface="Nunito"/>
                <a:ea typeface="Nunito"/>
                <a:cs typeface="Nunito"/>
                <a:sym typeface="Nunito"/>
              </a:rPr>
              <a:t>	•	</a:t>
            </a:r>
            <a:r>
              <a:rPr b="1" lang="en" sz="700">
                <a:solidFill>
                  <a:srgbClr val="000000"/>
                </a:solidFill>
                <a:latin typeface="Nunito"/>
                <a:ea typeface="Nunito"/>
                <a:cs typeface="Nunito"/>
                <a:sym typeface="Nunito"/>
              </a:rPr>
              <a:t>Final Test Accuracy:</a:t>
            </a:r>
            <a:r>
              <a:rPr lang="en" sz="700">
                <a:solidFill>
                  <a:srgbClr val="000000"/>
                </a:solidFill>
                <a:latin typeface="Nunito"/>
                <a:ea typeface="Nunito"/>
                <a:cs typeface="Nunito"/>
                <a:sym typeface="Nunito"/>
              </a:rPr>
              <a:t> 82.33%</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rPr lang="en" sz="700">
                <a:solidFill>
                  <a:srgbClr val="000000"/>
                </a:solidFill>
                <a:latin typeface="Nunito"/>
                <a:ea typeface="Nunito"/>
                <a:cs typeface="Nunito"/>
                <a:sym typeface="Nunito"/>
              </a:rPr>
              <a:t>The results indicate the optimized model effectively captures relevant patterns in the dataset, achieving solid predictive power in classifying Alzheimer’s disease, with accuracy above </a:t>
            </a:r>
            <a:r>
              <a:rPr b="1" lang="en" sz="700">
                <a:solidFill>
                  <a:srgbClr val="000000"/>
                </a:solidFill>
                <a:latin typeface="Nunito"/>
                <a:ea typeface="Nunito"/>
                <a:cs typeface="Nunito"/>
                <a:sym typeface="Nunito"/>
              </a:rPr>
              <a:t>82%</a:t>
            </a:r>
            <a:r>
              <a:rPr lang="en" sz="700">
                <a:solidFill>
                  <a:srgbClr val="000000"/>
                </a:solidFill>
                <a:latin typeface="Nunito"/>
                <a:ea typeface="Nunito"/>
                <a:cs typeface="Nunito"/>
                <a:sym typeface="Nunito"/>
              </a:rPr>
              <a:t> on unseen test data.</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rPr b="1" lang="en" sz="700">
                <a:solidFill>
                  <a:srgbClr val="000000"/>
                </a:solidFill>
                <a:latin typeface="Nunito"/>
                <a:ea typeface="Nunito"/>
                <a:cs typeface="Nunito"/>
                <a:sym typeface="Nunito"/>
              </a:rPr>
              <a:t>🎯 Insights from the Alzheimer’s Disease Prediction Study</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rPr b="1" lang="en" sz="700">
                <a:solidFill>
                  <a:srgbClr val="000000"/>
                </a:solidFill>
                <a:latin typeface="Nunito"/>
                <a:ea typeface="Nunito"/>
                <a:cs typeface="Nunito"/>
                <a:sym typeface="Nunito"/>
              </a:rPr>
              <a:t>1. Feasibility of Prediction:</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rPr lang="en" sz="700">
                <a:solidFill>
                  <a:srgbClr val="000000"/>
                </a:solidFill>
                <a:latin typeface="Nunito"/>
                <a:ea typeface="Nunito"/>
                <a:cs typeface="Nunito"/>
                <a:sym typeface="Nunito"/>
              </a:rPr>
              <a:t>With a </a:t>
            </a:r>
            <a:r>
              <a:rPr b="1" lang="en" sz="700">
                <a:solidFill>
                  <a:srgbClr val="000000"/>
                </a:solidFill>
                <a:latin typeface="Nunito"/>
                <a:ea typeface="Nunito"/>
                <a:cs typeface="Nunito"/>
                <a:sym typeface="Nunito"/>
              </a:rPr>
              <a:t>test accuracy of ~82.33%</a:t>
            </a:r>
            <a:r>
              <a:rPr lang="en" sz="700">
                <a:solidFill>
                  <a:srgbClr val="000000"/>
                </a:solidFill>
                <a:latin typeface="Nunito"/>
                <a:ea typeface="Nunito"/>
                <a:cs typeface="Nunito"/>
                <a:sym typeface="Nunito"/>
              </a:rPr>
              <a:t>, the optimized neural network demonstrates strong potential for accurately predicting Alzheimer’s risk from patient data. This confirms that meaningful patterns exist within the dataset that can be leveraged to make useful predictions.</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t/>
            </a:r>
            <a:endParaRPr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rPr b="1" lang="en" sz="700">
                <a:solidFill>
                  <a:srgbClr val="000000"/>
                </a:solidFill>
                <a:latin typeface="Nunito"/>
                <a:ea typeface="Nunito"/>
                <a:cs typeface="Nunito"/>
                <a:sym typeface="Nunito"/>
              </a:rPr>
              <a:t>2. Important Predictors:</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t/>
            </a:r>
            <a:endParaRPr b="1" sz="700">
              <a:solidFill>
                <a:srgbClr val="000000"/>
              </a:solidFill>
              <a:latin typeface="Nunito"/>
              <a:ea typeface="Nunito"/>
              <a:cs typeface="Nunito"/>
              <a:sym typeface="Nunito"/>
            </a:endParaRPr>
          </a:p>
          <a:p>
            <a:pPr indent="0" lvl="0" marL="0" rtl="0" algn="l">
              <a:lnSpc>
                <a:spcPct val="100000"/>
              </a:lnSpc>
              <a:spcBef>
                <a:spcPts val="100"/>
              </a:spcBef>
              <a:spcAft>
                <a:spcPts val="0"/>
              </a:spcAft>
              <a:buNone/>
            </a:pPr>
            <a:r>
              <a:rPr lang="en" sz="700">
                <a:solidFill>
                  <a:srgbClr val="000000"/>
                </a:solidFill>
                <a:latin typeface="Nunito"/>
                <a:ea typeface="Nunito"/>
                <a:cs typeface="Nunito"/>
                <a:sym typeface="Nunito"/>
              </a:rPr>
              <a:t>Although the current neural network acts as a “black box,” the significant accuracy indicates some of the provided variables—such as age, BMI, cardiovascular health, cholesterol levels, cognitive assessments (like MMSE), and behavioral indicators (e.g., forgetfulness, confusion)—play critical roles in predicting Alzheimer’s.</a:t>
            </a:r>
            <a:endParaRPr sz="700">
              <a:solidFill>
                <a:srgbClr val="000000"/>
              </a:solidFill>
              <a:latin typeface="Nunito"/>
              <a:ea typeface="Nunito"/>
              <a:cs typeface="Nunito"/>
              <a:sym typeface="Nunito"/>
            </a:endParaRPr>
          </a:p>
          <a:p>
            <a:pPr indent="0" lvl="0" marL="0" rtl="0" algn="l">
              <a:spcBef>
                <a:spcPts val="1200"/>
              </a:spcBef>
              <a:spcAft>
                <a:spcPts val="0"/>
              </a:spcAft>
              <a:buNone/>
            </a:pPr>
            <a:r>
              <a:t/>
            </a:r>
            <a:endParaRPr sz="600">
              <a:solidFill>
                <a:srgbClr val="000000"/>
              </a:solidFill>
              <a:latin typeface="Nunito"/>
              <a:ea typeface="Nunito"/>
              <a:cs typeface="Nunito"/>
              <a:sym typeface="Nunito"/>
            </a:endParaRPr>
          </a:p>
          <a:p>
            <a:pPr indent="0" lvl="0" marL="0" rtl="0" algn="l">
              <a:lnSpc>
                <a:spcPct val="105000"/>
              </a:lnSpc>
              <a:spcBef>
                <a:spcPts val="1200"/>
              </a:spcBef>
              <a:spcAft>
                <a:spcPts val="1200"/>
              </a:spcAft>
              <a:buSzPts val="688"/>
              <a:buNone/>
            </a:pPr>
            <a:r>
              <a:t/>
            </a:r>
            <a:endParaRPr sz="812"/>
          </a:p>
        </p:txBody>
      </p:sp>
      <p:pic>
        <p:nvPicPr>
          <p:cNvPr id="250" name="Google Shape;250;p29"/>
          <p:cNvPicPr preferRelativeResize="0"/>
          <p:nvPr/>
        </p:nvPicPr>
        <p:blipFill>
          <a:blip r:embed="rId3">
            <a:alphaModFix/>
          </a:blip>
          <a:stretch>
            <a:fillRect/>
          </a:stretch>
        </p:blipFill>
        <p:spPr>
          <a:xfrm>
            <a:off x="4572000" y="1234900"/>
            <a:ext cx="3546150" cy="1568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510750" y="457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Applications for Machine Learning</a:t>
            </a:r>
            <a:endParaRPr/>
          </a:p>
        </p:txBody>
      </p:sp>
      <p:sp>
        <p:nvSpPr>
          <p:cNvPr id="256" name="Google Shape;256;p30"/>
          <p:cNvSpPr txBox="1"/>
          <p:nvPr>
            <p:ph idx="1" type="body"/>
          </p:nvPr>
        </p:nvSpPr>
        <p:spPr>
          <a:xfrm>
            <a:off x="585375" y="1095325"/>
            <a:ext cx="3692700" cy="192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Alzheimer's</a:t>
            </a:r>
            <a:r>
              <a:rPr lang="en"/>
              <a:t> prediction app</a:t>
            </a:r>
            <a:endParaRPr/>
          </a:p>
          <a:p>
            <a:pPr indent="-311150" lvl="0" marL="457200" rtl="0" algn="l">
              <a:spcBef>
                <a:spcPts val="1200"/>
              </a:spcBef>
              <a:spcAft>
                <a:spcPts val="0"/>
              </a:spcAft>
              <a:buSzPts val="1300"/>
              <a:buChar char="●"/>
            </a:pPr>
            <a:r>
              <a:rPr lang="en"/>
              <a:t>Loads </a:t>
            </a:r>
            <a:r>
              <a:rPr lang="en"/>
              <a:t>the</a:t>
            </a:r>
            <a:r>
              <a:rPr lang="en"/>
              <a:t> desired trained machine learning model. Multiple models can be loaded and selected from a drop down</a:t>
            </a:r>
            <a:endParaRPr/>
          </a:p>
          <a:p>
            <a:pPr indent="-311150" lvl="0" marL="457200" rtl="0" algn="l">
              <a:spcBef>
                <a:spcPts val="0"/>
              </a:spcBef>
              <a:spcAft>
                <a:spcPts val="0"/>
              </a:spcAft>
              <a:buSzPts val="1300"/>
              <a:buChar char="●"/>
            </a:pPr>
            <a:r>
              <a:rPr lang="en"/>
              <a:t>Parses inputs used in model and dynamically generates input fields</a:t>
            </a:r>
            <a:endParaRPr/>
          </a:p>
          <a:p>
            <a:pPr indent="-311150" lvl="0" marL="457200" rtl="0" algn="l">
              <a:spcBef>
                <a:spcPts val="0"/>
              </a:spcBef>
              <a:spcAft>
                <a:spcPts val="0"/>
              </a:spcAft>
              <a:buSzPts val="1300"/>
              <a:buChar char="●"/>
            </a:pPr>
            <a:r>
              <a:rPr lang="en"/>
              <a:t>Uses input data to predict high or low risk to develop </a:t>
            </a:r>
            <a:r>
              <a:rPr lang="en"/>
              <a:t>alzheimer's</a:t>
            </a:r>
            <a:r>
              <a:rPr lang="en"/>
              <a:t> </a:t>
            </a:r>
            <a:endParaRPr/>
          </a:p>
        </p:txBody>
      </p:sp>
      <p:pic>
        <p:nvPicPr>
          <p:cNvPr id="257" name="Google Shape;257;p30"/>
          <p:cNvPicPr preferRelativeResize="0"/>
          <p:nvPr/>
        </p:nvPicPr>
        <p:blipFill>
          <a:blip r:embed="rId3">
            <a:alphaModFix/>
          </a:blip>
          <a:stretch>
            <a:fillRect/>
          </a:stretch>
        </p:blipFill>
        <p:spPr>
          <a:xfrm>
            <a:off x="4838175" y="1196475"/>
            <a:ext cx="3304845" cy="3038500"/>
          </a:xfrm>
          <a:prstGeom prst="rect">
            <a:avLst/>
          </a:prstGeom>
          <a:noFill/>
          <a:ln>
            <a:noFill/>
          </a:ln>
        </p:spPr>
      </p:pic>
      <p:pic>
        <p:nvPicPr>
          <p:cNvPr id="258" name="Google Shape;258;p30"/>
          <p:cNvPicPr preferRelativeResize="0"/>
          <p:nvPr/>
        </p:nvPicPr>
        <p:blipFill>
          <a:blip r:embed="rId4">
            <a:alphaModFix/>
          </a:blip>
          <a:stretch>
            <a:fillRect/>
          </a:stretch>
        </p:blipFill>
        <p:spPr>
          <a:xfrm>
            <a:off x="1410625" y="2978350"/>
            <a:ext cx="1819174" cy="1819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Conclusion/Recommendations</a:t>
            </a:r>
            <a:endParaRPr/>
          </a:p>
        </p:txBody>
      </p:sp>
      <p:sp>
        <p:nvSpPr>
          <p:cNvPr id="264" name="Google Shape;264;p31"/>
          <p:cNvSpPr txBox="1"/>
          <p:nvPr>
            <p:ph idx="1" type="body"/>
          </p:nvPr>
        </p:nvSpPr>
        <p:spPr>
          <a:xfrm>
            <a:off x="819150" y="1456300"/>
            <a:ext cx="7505700" cy="2982300"/>
          </a:xfrm>
          <a:prstGeom prst="rect">
            <a:avLst/>
          </a:prstGeom>
        </p:spPr>
        <p:txBody>
          <a:bodyPr anchorCtr="0" anchor="t" bIns="91425" lIns="91425" spcFirstLastPara="1" rIns="91425" wrap="square" tIns="91425">
            <a:normAutofit lnSpcReduction="20000"/>
          </a:bodyPr>
          <a:lstStyle/>
          <a:p>
            <a:pPr indent="-292100" lvl="0" marL="457200" rtl="0" algn="l">
              <a:spcBef>
                <a:spcPts val="0"/>
              </a:spcBef>
              <a:spcAft>
                <a:spcPts val="0"/>
              </a:spcAft>
              <a:buSzPts val="1000"/>
              <a:buFont typeface="Arial"/>
              <a:buChar char="-"/>
            </a:pPr>
            <a:r>
              <a:rPr lang="en" sz="1000">
                <a:latin typeface="Arial"/>
                <a:ea typeface="Arial"/>
                <a:cs typeface="Arial"/>
                <a:sym typeface="Arial"/>
              </a:rPr>
              <a:t>Alzheimer’s disease remains a major public health concern worldwide, particularly affecting the aging population. Statistical reports indicate that over 55 million people globally are living with dementia, with Alzheimer's disease accounting for approximately 60–70% of these cases. </a:t>
            </a:r>
            <a:endParaRPr sz="1000">
              <a:latin typeface="Arial"/>
              <a:ea typeface="Arial"/>
              <a:cs typeface="Arial"/>
              <a:sym typeface="Arial"/>
            </a:endParaRPr>
          </a:p>
          <a:p>
            <a:pPr indent="-311150" lvl="0" marL="457200" rtl="0" algn="l">
              <a:spcBef>
                <a:spcPts val="0"/>
              </a:spcBef>
              <a:spcAft>
                <a:spcPts val="0"/>
              </a:spcAft>
              <a:buSzPts val="1300"/>
              <a:buFont typeface="Arial"/>
              <a:buChar char="-"/>
            </a:pPr>
            <a:r>
              <a:rPr lang="en" sz="1000">
                <a:latin typeface="Arial"/>
                <a:ea typeface="Arial"/>
                <a:cs typeface="Arial"/>
                <a:sym typeface="Arial"/>
              </a:rPr>
              <a:t> The growing burden emphasizes that Alzheimer’s is not only a medical issue but a socioeconomic one that requires a coordinated global response.</a:t>
            </a:r>
            <a:endParaRPr sz="1000">
              <a:latin typeface="Arial"/>
              <a:ea typeface="Arial"/>
              <a:cs typeface="Arial"/>
              <a:sym typeface="Arial"/>
            </a:endParaRPr>
          </a:p>
          <a:p>
            <a:pPr indent="-311150" lvl="0" marL="457200" rtl="0" algn="l">
              <a:spcBef>
                <a:spcPts val="0"/>
              </a:spcBef>
              <a:spcAft>
                <a:spcPts val="0"/>
              </a:spcAft>
              <a:buSzPts val="1300"/>
              <a:buChar char="-"/>
            </a:pPr>
            <a:r>
              <a:rPr lang="en" sz="1000">
                <a:latin typeface="Arial"/>
                <a:ea typeface="Arial"/>
                <a:cs typeface="Arial"/>
                <a:sym typeface="Arial"/>
              </a:rPr>
              <a:t>Based on the modules we believe the Random Forest classifier would be the best machine learning approach to use due to highest accuracy in relation to the dataset</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The high accuracy across different modeling techniques suggests that our approach is robust and could be valuable for clinical applications. Notably, our models maintained strong performance even when relying solely on pre-symptomatic indicators, which is particularly promising for early intervention strategies.</a:t>
            </a:r>
            <a:endParaRPr sz="1000">
              <a:latin typeface="Arial"/>
              <a:ea typeface="Arial"/>
              <a:cs typeface="Arial"/>
              <a:sym typeface="Arial"/>
            </a:endParaRPr>
          </a:p>
          <a:p>
            <a:pPr indent="-292100" lvl="0" marL="457200" rtl="0" algn="l">
              <a:spcBef>
                <a:spcPts val="0"/>
              </a:spcBef>
              <a:spcAft>
                <a:spcPts val="0"/>
              </a:spcAft>
              <a:buSzPts val="1000"/>
              <a:buFont typeface="Arial"/>
              <a:buChar char="-"/>
            </a:pPr>
            <a:r>
              <a:rPr lang="en" sz="1000">
                <a:latin typeface="Arial"/>
                <a:ea typeface="Arial"/>
                <a:cs typeface="Arial"/>
                <a:sym typeface="Arial"/>
              </a:rPr>
              <a:t>Limitations/ improving predictions</a:t>
            </a:r>
            <a:endParaRPr sz="1000">
              <a:latin typeface="Arial"/>
              <a:ea typeface="Arial"/>
              <a:cs typeface="Arial"/>
              <a:sym typeface="Arial"/>
            </a:endParaRPr>
          </a:p>
          <a:p>
            <a:pPr indent="-292100" lvl="1" marL="914400" rtl="0" algn="l">
              <a:spcBef>
                <a:spcPts val="0"/>
              </a:spcBef>
              <a:spcAft>
                <a:spcPts val="0"/>
              </a:spcAft>
              <a:buSzPts val="1000"/>
              <a:buFont typeface="Arial"/>
              <a:buChar char="-"/>
            </a:pPr>
            <a:r>
              <a:rPr lang="en" sz="1000">
                <a:latin typeface="Arial"/>
                <a:ea typeface="Arial"/>
                <a:cs typeface="Arial"/>
                <a:sym typeface="Arial"/>
              </a:rPr>
              <a:t>Our data sample size is small, using larger and more diverse datasets would be more beneficial </a:t>
            </a:r>
            <a:endParaRPr sz="1000">
              <a:latin typeface="Arial"/>
              <a:ea typeface="Arial"/>
              <a:cs typeface="Arial"/>
              <a:sym typeface="Arial"/>
            </a:endParaRPr>
          </a:p>
          <a:p>
            <a:pPr indent="-292100" lvl="1" marL="914400" rtl="0" algn="l">
              <a:spcBef>
                <a:spcPts val="0"/>
              </a:spcBef>
              <a:spcAft>
                <a:spcPts val="0"/>
              </a:spcAft>
              <a:buSzPts val="1000"/>
              <a:buFont typeface="Arial"/>
              <a:buChar char="-"/>
            </a:pPr>
            <a:r>
              <a:rPr lang="en" sz="1000">
                <a:latin typeface="Arial"/>
                <a:ea typeface="Arial"/>
                <a:cs typeface="Arial"/>
                <a:sym typeface="Arial"/>
              </a:rPr>
              <a:t>Incorporating additional biomarkers as they become available</a:t>
            </a:r>
            <a:endParaRPr sz="1000">
              <a:latin typeface="Arial"/>
              <a:ea typeface="Arial"/>
              <a:cs typeface="Arial"/>
              <a:sym typeface="Arial"/>
            </a:endParaRPr>
          </a:p>
          <a:p>
            <a:pPr indent="-292100" lvl="1" marL="914400" rtl="0" algn="l">
              <a:spcBef>
                <a:spcPts val="0"/>
              </a:spcBef>
              <a:spcAft>
                <a:spcPts val="0"/>
              </a:spcAft>
              <a:buSzPts val="1000"/>
              <a:buFont typeface="Arial"/>
              <a:buChar char="-"/>
            </a:pPr>
            <a:r>
              <a:rPr lang="en" sz="1000">
                <a:latin typeface="Arial"/>
                <a:ea typeface="Arial"/>
                <a:cs typeface="Arial"/>
                <a:sym typeface="Arial"/>
              </a:rPr>
              <a:t>Developing an accessible interface for healthcare providers to utilize these predictive tools</a:t>
            </a:r>
            <a:endParaRPr sz="1000">
              <a:latin typeface="Arial"/>
              <a:ea typeface="Arial"/>
              <a:cs typeface="Arial"/>
              <a:sym typeface="Arial"/>
            </a:endParaRPr>
          </a:p>
          <a:p>
            <a:pPr indent="0" lvl="0" marL="457200" rtl="0" algn="l">
              <a:spcBef>
                <a:spcPts val="1200"/>
              </a:spcBef>
              <a:spcAft>
                <a:spcPts val="1200"/>
              </a:spcAft>
              <a:buNone/>
            </a:pPr>
            <a:r>
              <a:rPr lang="en" sz="1000">
                <a:latin typeface="Arial"/>
                <a:ea typeface="Arial"/>
                <a:cs typeface="Arial"/>
                <a:sym typeface="Arial"/>
              </a:rPr>
              <a:t>This project demonstrates the significant potential of data science in addressing critical healthcare challenges and supporting early intervention   strategies for neurodegenerative diseases like Alzheimer's.</a:t>
            </a:r>
            <a:endParaRPr sz="10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819150" y="845600"/>
            <a:ext cx="7505700" cy="561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37" name="Google Shape;137;p14"/>
          <p:cNvSpPr txBox="1"/>
          <p:nvPr>
            <p:ph idx="1" type="body"/>
          </p:nvPr>
        </p:nvSpPr>
        <p:spPr>
          <a:xfrm>
            <a:off x="819150" y="1990725"/>
            <a:ext cx="8045400" cy="3526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 The malfunction of brain proteins that leads to the disfunction and death of brain cells</a:t>
            </a:r>
            <a:endParaRPr/>
          </a:p>
          <a:p>
            <a:pPr indent="-298450" lvl="1" marL="914400" rtl="0" algn="l">
              <a:spcBef>
                <a:spcPts val="0"/>
              </a:spcBef>
              <a:spcAft>
                <a:spcPts val="0"/>
              </a:spcAft>
              <a:buSzPts val="1100"/>
              <a:buChar char="○"/>
            </a:pPr>
            <a:r>
              <a:rPr lang="en"/>
              <a:t>Beta-amyloid plaque buildup</a:t>
            </a:r>
            <a:endParaRPr/>
          </a:p>
          <a:p>
            <a:pPr indent="-298450" lvl="1" marL="914400" rtl="0" algn="l">
              <a:spcBef>
                <a:spcPts val="0"/>
              </a:spcBef>
              <a:spcAft>
                <a:spcPts val="0"/>
              </a:spcAft>
              <a:buSzPts val="1100"/>
              <a:buChar char="○"/>
            </a:pPr>
            <a:r>
              <a:rPr lang="en"/>
              <a:t>Tau protein tangles</a:t>
            </a:r>
            <a:endParaRPr/>
          </a:p>
          <a:p>
            <a:pPr indent="-311150" lvl="0" marL="457200" rtl="0" algn="l">
              <a:spcBef>
                <a:spcPts val="0"/>
              </a:spcBef>
              <a:spcAft>
                <a:spcPts val="0"/>
              </a:spcAft>
              <a:buSzPts val="1300"/>
              <a:buChar char="●"/>
            </a:pPr>
            <a:r>
              <a:rPr lang="en"/>
              <a:t>AD is the most common cause of </a:t>
            </a:r>
            <a:r>
              <a:rPr lang="en"/>
              <a:t>dementia (~65%)</a:t>
            </a:r>
            <a:endParaRPr/>
          </a:p>
          <a:p>
            <a:pPr indent="-298450" lvl="1" marL="914400" rtl="0" algn="l">
              <a:spcBef>
                <a:spcPts val="0"/>
              </a:spcBef>
              <a:spcAft>
                <a:spcPts val="0"/>
              </a:spcAft>
              <a:buSzPts val="1100"/>
              <a:buChar char="○"/>
            </a:pPr>
            <a:r>
              <a:rPr lang="en"/>
              <a:t>AD normally starts where our brain manages memory</a:t>
            </a:r>
            <a:endParaRPr/>
          </a:p>
          <a:p>
            <a:pPr indent="-298450" lvl="1" marL="914400" rtl="0" algn="l">
              <a:spcBef>
                <a:spcPts val="0"/>
              </a:spcBef>
              <a:spcAft>
                <a:spcPts val="0"/>
              </a:spcAft>
              <a:buSzPts val="1100"/>
              <a:buChar char="○"/>
            </a:pPr>
            <a:r>
              <a:rPr lang="en"/>
              <a:t>Can go years before symptoms start to show</a:t>
            </a:r>
            <a:endParaRPr/>
          </a:p>
          <a:p>
            <a:pPr indent="-298450" lvl="1" marL="914400" rtl="0" algn="l">
              <a:spcBef>
                <a:spcPts val="0"/>
              </a:spcBef>
              <a:spcAft>
                <a:spcPts val="0"/>
              </a:spcAft>
              <a:buSzPts val="1100"/>
              <a:buChar char="○"/>
            </a:pPr>
            <a:r>
              <a:rPr lang="en"/>
              <a:t>Effects speech, mood, coordination, and reasoning</a:t>
            </a:r>
            <a:endParaRPr/>
          </a:p>
          <a:p>
            <a:pPr indent="-311150" lvl="0" marL="457200" rtl="0" algn="l">
              <a:spcBef>
                <a:spcPts val="0"/>
              </a:spcBef>
              <a:spcAft>
                <a:spcPts val="0"/>
              </a:spcAft>
              <a:buSzPts val="1300"/>
              <a:buChar char="●"/>
            </a:pPr>
            <a:r>
              <a:rPr lang="en"/>
              <a:t>Risk Factors</a:t>
            </a:r>
            <a:endParaRPr/>
          </a:p>
          <a:p>
            <a:pPr indent="-298450" lvl="1" marL="914400" rtl="0" algn="l">
              <a:spcBef>
                <a:spcPts val="0"/>
              </a:spcBef>
              <a:spcAft>
                <a:spcPts val="0"/>
              </a:spcAft>
              <a:buSzPts val="1100"/>
              <a:buChar char="○"/>
            </a:pPr>
            <a:r>
              <a:rPr lang="en"/>
              <a:t>Old Age (70% of persons with AD are 75+)</a:t>
            </a:r>
            <a:endParaRPr/>
          </a:p>
          <a:p>
            <a:pPr indent="-298450" lvl="1" marL="914400" rtl="0" algn="l">
              <a:spcBef>
                <a:spcPts val="0"/>
              </a:spcBef>
              <a:spcAft>
                <a:spcPts val="0"/>
              </a:spcAft>
              <a:buSzPts val="1100"/>
              <a:buChar char="○"/>
            </a:pPr>
            <a:r>
              <a:rPr lang="en"/>
              <a:t>Head Injury</a:t>
            </a:r>
            <a:endParaRPr/>
          </a:p>
          <a:p>
            <a:pPr indent="-298450" lvl="1" marL="914400" rtl="0" algn="l">
              <a:spcBef>
                <a:spcPts val="0"/>
              </a:spcBef>
              <a:spcAft>
                <a:spcPts val="0"/>
              </a:spcAft>
              <a:buSzPts val="1100"/>
              <a:buChar char="○"/>
            </a:pPr>
            <a:r>
              <a:rPr lang="en"/>
              <a:t>Genetics (immediate family members)</a:t>
            </a:r>
            <a:endParaRPr/>
          </a:p>
          <a:p>
            <a:pPr indent="-298450" lvl="1" marL="914400" rtl="0" algn="l">
              <a:spcBef>
                <a:spcPts val="0"/>
              </a:spcBef>
              <a:spcAft>
                <a:spcPts val="0"/>
              </a:spcAft>
              <a:buSzPts val="1100"/>
              <a:buChar char="○"/>
            </a:pPr>
            <a:r>
              <a:rPr lang="en"/>
              <a:t>Lifestyle &amp; Environment</a:t>
            </a:r>
            <a:endParaRPr/>
          </a:p>
          <a:p>
            <a:pPr indent="-298450" lvl="1" marL="914400" rtl="0" algn="l">
              <a:spcBef>
                <a:spcPts val="0"/>
              </a:spcBef>
              <a:spcAft>
                <a:spcPts val="0"/>
              </a:spcAft>
              <a:buSzPts val="1100"/>
              <a:buChar char="○"/>
            </a:pPr>
            <a:r>
              <a:rPr lang="en"/>
              <a:t>Down Syndrome (3x  chromosome 21) </a:t>
            </a:r>
            <a:endParaRPr/>
          </a:p>
          <a:p>
            <a:pPr indent="0" lvl="0" marL="0" rtl="0" algn="l">
              <a:spcBef>
                <a:spcPts val="1200"/>
              </a:spcBef>
              <a:spcAft>
                <a:spcPts val="1200"/>
              </a:spcAft>
              <a:buNone/>
            </a:pPr>
            <a:r>
              <a:t/>
            </a:r>
            <a:endParaRPr/>
          </a:p>
        </p:txBody>
      </p:sp>
      <p:sp>
        <p:nvSpPr>
          <p:cNvPr id="138" name="Google Shape;138;p14"/>
          <p:cNvSpPr txBox="1"/>
          <p:nvPr/>
        </p:nvSpPr>
        <p:spPr>
          <a:xfrm>
            <a:off x="861225" y="1378400"/>
            <a:ext cx="74163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Calibri"/>
                <a:ea typeface="Calibri"/>
                <a:cs typeface="Calibri"/>
                <a:sym typeface="Calibri"/>
              </a:rPr>
              <a:t>Alzheimer’s Disease (AD) vs </a:t>
            </a:r>
            <a:r>
              <a:rPr lang="en" sz="2400">
                <a:solidFill>
                  <a:schemeClr val="dk2"/>
                </a:solidFill>
                <a:latin typeface="Calibri"/>
                <a:ea typeface="Calibri"/>
                <a:cs typeface="Calibri"/>
                <a:sym typeface="Calibri"/>
              </a:rPr>
              <a:t>Dementia</a:t>
            </a:r>
            <a:endParaRPr sz="2400">
              <a:solidFill>
                <a:schemeClr val="dk2"/>
              </a:solidFill>
              <a:latin typeface="Calibri"/>
              <a:ea typeface="Calibri"/>
              <a:cs typeface="Calibri"/>
              <a:sym typeface="Calibri"/>
            </a:endParaRPr>
          </a:p>
        </p:txBody>
      </p:sp>
      <p:pic>
        <p:nvPicPr>
          <p:cNvPr id="139" name="Google Shape;139;p14"/>
          <p:cNvPicPr preferRelativeResize="0"/>
          <p:nvPr/>
        </p:nvPicPr>
        <p:blipFill>
          <a:blip r:embed="rId3">
            <a:alphaModFix/>
          </a:blip>
          <a:stretch>
            <a:fillRect/>
          </a:stretch>
        </p:blipFill>
        <p:spPr>
          <a:xfrm>
            <a:off x="5693300" y="2298825"/>
            <a:ext cx="2835301" cy="2570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Sources</a:t>
            </a:r>
            <a:endParaRPr/>
          </a:p>
        </p:txBody>
      </p:sp>
      <p:sp>
        <p:nvSpPr>
          <p:cNvPr id="145" name="Google Shape;145;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Mayo Clinic</a:t>
            </a:r>
            <a:endParaRPr/>
          </a:p>
          <a:p>
            <a:pPr indent="-311150" lvl="0" marL="457200" rtl="0" algn="l">
              <a:spcBef>
                <a:spcPts val="0"/>
              </a:spcBef>
              <a:spcAft>
                <a:spcPts val="0"/>
              </a:spcAft>
              <a:buSzPts val="1300"/>
              <a:buChar char="●"/>
            </a:pPr>
            <a:r>
              <a:rPr lang="en" u="sng">
                <a:solidFill>
                  <a:schemeClr val="hlink"/>
                </a:solidFill>
                <a:hlinkClick r:id="rId4"/>
              </a:rPr>
              <a:t>Cleveland Clinic</a:t>
            </a:r>
            <a:endParaRPr/>
          </a:p>
          <a:p>
            <a:pPr indent="-311150" lvl="0" marL="457200" rtl="0" algn="l">
              <a:spcBef>
                <a:spcPts val="0"/>
              </a:spcBef>
              <a:spcAft>
                <a:spcPts val="0"/>
              </a:spcAft>
              <a:buSzPts val="1300"/>
              <a:buChar char="●"/>
            </a:pPr>
            <a:r>
              <a:rPr lang="en" u="sng">
                <a:solidFill>
                  <a:schemeClr val="hlink"/>
                </a:solidFill>
                <a:hlinkClick r:id="rId5"/>
              </a:rPr>
              <a:t>alz.org</a:t>
            </a:r>
            <a:endParaRPr/>
          </a:p>
          <a:p>
            <a:pPr indent="-311150" lvl="0" marL="457200" rtl="0" algn="l">
              <a:spcBef>
                <a:spcPts val="0"/>
              </a:spcBef>
              <a:spcAft>
                <a:spcPts val="0"/>
              </a:spcAft>
              <a:buSzPts val="1300"/>
              <a:buChar char="●"/>
            </a:pPr>
            <a:r>
              <a:rPr lang="en" u="sng">
                <a:solidFill>
                  <a:schemeClr val="hlink"/>
                </a:solidFill>
                <a:hlinkClick r:id="rId6"/>
              </a:rPr>
              <a:t>Alzheimer’s Dataset</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the Database:</a:t>
            </a:r>
            <a:endParaRPr/>
          </a:p>
        </p:txBody>
      </p:sp>
      <p:sp>
        <p:nvSpPr>
          <p:cNvPr id="151" name="Google Shape;151;p16"/>
          <p:cNvSpPr txBox="1"/>
          <p:nvPr>
            <p:ph idx="1" type="body"/>
          </p:nvPr>
        </p:nvSpPr>
        <p:spPr>
          <a:xfrm>
            <a:off x="819150" y="1589950"/>
            <a:ext cx="7505700" cy="2760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Set up MongoDB Atlas cloud </a:t>
            </a:r>
            <a:r>
              <a:rPr lang="en"/>
              <a:t>database</a:t>
            </a:r>
            <a:r>
              <a:rPr lang="en"/>
              <a:t> to store and manage our dataset to ensure smooth integration with Google colab for real time analysis, without requiring local </a:t>
            </a:r>
            <a:r>
              <a:rPr lang="en"/>
              <a:t>installations. </a:t>
            </a:r>
            <a:endParaRPr/>
          </a:p>
          <a:p>
            <a:pPr indent="-311150" lvl="0" marL="457200" rtl="0" algn="l">
              <a:spcBef>
                <a:spcPts val="0"/>
              </a:spcBef>
              <a:spcAft>
                <a:spcPts val="0"/>
              </a:spcAft>
              <a:buSzPts val="1300"/>
              <a:buAutoNum type="arabicPeriod"/>
            </a:pPr>
            <a:r>
              <a:rPr lang="en"/>
              <a:t>Enabled live collaboration for all group members by sharing the same connection URI.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AutoNum type="arabicPeriod"/>
            </a:pPr>
            <a:r>
              <a:rPr lang="en"/>
              <a:t>Each </a:t>
            </a:r>
            <a:r>
              <a:rPr lang="en"/>
              <a:t>member</a:t>
            </a:r>
            <a:r>
              <a:rPr lang="en"/>
              <a:t> accessed the shared MongoDB collection to </a:t>
            </a:r>
            <a:r>
              <a:rPr lang="en"/>
              <a:t>perform</a:t>
            </a:r>
            <a:r>
              <a:rPr lang="en"/>
              <a:t> parallel model training. </a:t>
            </a:r>
            <a:endParaRPr/>
          </a:p>
          <a:p>
            <a:pPr indent="-311150" lvl="0" marL="457200" rtl="0" algn="l">
              <a:spcBef>
                <a:spcPts val="0"/>
              </a:spcBef>
              <a:spcAft>
                <a:spcPts val="0"/>
              </a:spcAft>
              <a:buSzPts val="1300"/>
              <a:buAutoNum type="arabicPeriod"/>
            </a:pPr>
            <a:r>
              <a:rPr lang="en"/>
              <a:t>Data was read directly into pandas DataFrames from MongoDB for further processing.</a:t>
            </a:r>
            <a:endParaRPr/>
          </a:p>
        </p:txBody>
      </p:sp>
      <p:sp>
        <p:nvSpPr>
          <p:cNvPr id="152" name="Google Shape;152;p16"/>
          <p:cNvSpPr/>
          <p:nvPr/>
        </p:nvSpPr>
        <p:spPr>
          <a:xfrm>
            <a:off x="1503175" y="2391725"/>
            <a:ext cx="3592200" cy="832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alibri"/>
                <a:ea typeface="Calibri"/>
                <a:cs typeface="Calibri"/>
                <a:sym typeface="Calibri"/>
              </a:rPr>
              <a:t>!pip install -q pymongo pandas</a:t>
            </a:r>
            <a:endParaRPr sz="800">
              <a:latin typeface="Calibri"/>
              <a:ea typeface="Calibri"/>
              <a:cs typeface="Calibri"/>
              <a:sym typeface="Calibri"/>
            </a:endParaRPr>
          </a:p>
          <a:p>
            <a:pPr indent="0" lvl="0" marL="0" rtl="0" algn="l">
              <a:spcBef>
                <a:spcPts val="0"/>
              </a:spcBef>
              <a:spcAft>
                <a:spcPts val="0"/>
              </a:spcAft>
              <a:buNone/>
            </a:pPr>
            <a:r>
              <a:rPr lang="en" sz="800">
                <a:latin typeface="Calibri"/>
                <a:ea typeface="Calibri"/>
                <a:cs typeface="Calibri"/>
                <a:sym typeface="Calibri"/>
              </a:rPr>
              <a:t>from pymongo import MongoClient  </a:t>
            </a:r>
            <a:endParaRPr sz="800">
              <a:latin typeface="Calibri"/>
              <a:ea typeface="Calibri"/>
              <a:cs typeface="Calibri"/>
              <a:sym typeface="Calibri"/>
            </a:endParaRPr>
          </a:p>
          <a:p>
            <a:pPr indent="0" lvl="0" marL="0" rtl="0" algn="l">
              <a:spcBef>
                <a:spcPts val="0"/>
              </a:spcBef>
              <a:spcAft>
                <a:spcPts val="0"/>
              </a:spcAft>
              <a:buNone/>
            </a:pPr>
            <a:r>
              <a:rPr lang="en" sz="800">
                <a:latin typeface="Calibri"/>
                <a:ea typeface="Calibri"/>
                <a:cs typeface="Calibri"/>
                <a:sym typeface="Calibri"/>
              </a:rPr>
              <a:t>uri = "mongodb+srv://group_1:1234567890@cluster0.0kxynkc.mongodb.net/"</a:t>
            </a:r>
            <a:endParaRPr sz="800">
              <a:latin typeface="Calibri"/>
              <a:ea typeface="Calibri"/>
              <a:cs typeface="Calibri"/>
              <a:sym typeface="Calibri"/>
            </a:endParaRPr>
          </a:p>
          <a:p>
            <a:pPr indent="0" lvl="0" marL="0" rtl="0" algn="l">
              <a:spcBef>
                <a:spcPts val="0"/>
              </a:spcBef>
              <a:spcAft>
                <a:spcPts val="0"/>
              </a:spcAft>
              <a:buNone/>
            </a:pPr>
            <a:r>
              <a:rPr lang="en" sz="800">
                <a:latin typeface="Calibri"/>
                <a:ea typeface="Calibri"/>
                <a:cs typeface="Calibri"/>
                <a:sym typeface="Calibri"/>
              </a:rPr>
              <a:t>client = MongoClient(uri)  </a:t>
            </a:r>
            <a:endParaRPr sz="800">
              <a:latin typeface="Calibri"/>
              <a:ea typeface="Calibri"/>
              <a:cs typeface="Calibri"/>
              <a:sym typeface="Calibri"/>
            </a:endParaRPr>
          </a:p>
          <a:p>
            <a:pPr indent="0" lvl="0" marL="0" rtl="0" algn="l">
              <a:spcBef>
                <a:spcPts val="0"/>
              </a:spcBef>
              <a:spcAft>
                <a:spcPts val="0"/>
              </a:spcAft>
              <a:buNone/>
            </a:pPr>
            <a:r>
              <a:rPr lang="en" sz="800">
                <a:latin typeface="Calibri"/>
                <a:ea typeface="Calibri"/>
                <a:cs typeface="Calibri"/>
                <a:sym typeface="Calibri"/>
              </a:rPr>
              <a:t>db = client["final_project"]</a:t>
            </a:r>
            <a:endParaRPr sz="800">
              <a:latin typeface="Calibri"/>
              <a:ea typeface="Calibri"/>
              <a:cs typeface="Calibri"/>
              <a:sym typeface="Calibri"/>
            </a:endParaRPr>
          </a:p>
        </p:txBody>
      </p:sp>
      <p:pic>
        <p:nvPicPr>
          <p:cNvPr id="153" name="Google Shape;153;p16" title="mongodb-atlas-google-cloud-partnership-nosql-databases-integrations-2.jpg"/>
          <p:cNvPicPr preferRelativeResize="0"/>
          <p:nvPr/>
        </p:nvPicPr>
        <p:blipFill rotWithShape="1">
          <a:blip r:embed="rId3">
            <a:alphaModFix/>
          </a:blip>
          <a:srcRect b="36656" l="31759" r="0" t="0"/>
          <a:stretch/>
        </p:blipFill>
        <p:spPr>
          <a:xfrm>
            <a:off x="6945200" y="2391725"/>
            <a:ext cx="1561177" cy="872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760425" y="375875"/>
            <a:ext cx="7505700" cy="54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Data</a:t>
            </a:r>
            <a:endParaRPr/>
          </a:p>
        </p:txBody>
      </p:sp>
      <p:pic>
        <p:nvPicPr>
          <p:cNvPr id="159" name="Google Shape;159;p17" title="Dashboard 1 (2) (4).png"/>
          <p:cNvPicPr preferRelativeResize="0"/>
          <p:nvPr/>
        </p:nvPicPr>
        <p:blipFill>
          <a:blip r:embed="rId3">
            <a:alphaModFix/>
          </a:blip>
          <a:stretch>
            <a:fillRect/>
          </a:stretch>
        </p:blipFill>
        <p:spPr>
          <a:xfrm>
            <a:off x="323375" y="920675"/>
            <a:ext cx="8516748" cy="3932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819150" y="502700"/>
            <a:ext cx="7505700" cy="60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sp>
        <p:nvSpPr>
          <p:cNvPr id="165" name="Google Shape;165;p18"/>
          <p:cNvSpPr txBox="1"/>
          <p:nvPr/>
        </p:nvSpPr>
        <p:spPr>
          <a:xfrm>
            <a:off x="917475" y="1103000"/>
            <a:ext cx="7543800" cy="31230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Font typeface="Calibri"/>
              <a:buChar char="●"/>
            </a:pPr>
            <a:r>
              <a:rPr b="1" lang="en" sz="1000">
                <a:solidFill>
                  <a:schemeClr val="dk2"/>
                </a:solidFill>
                <a:latin typeface="Calibri"/>
                <a:ea typeface="Calibri"/>
                <a:cs typeface="Calibri"/>
                <a:sym typeface="Calibri"/>
              </a:rPr>
              <a:t>Logistic Regression: </a:t>
            </a:r>
            <a:r>
              <a:rPr lang="en" sz="1000">
                <a:solidFill>
                  <a:schemeClr val="dk2"/>
                </a:solidFill>
                <a:latin typeface="Calibri"/>
                <a:ea typeface="Calibri"/>
                <a:cs typeface="Calibri"/>
                <a:sym typeface="Calibri"/>
              </a:rPr>
              <a:t>A statistical model used for binary classification that predicts the probability of an input belonging to one of two classes. </a:t>
            </a:r>
            <a:endParaRPr sz="1000">
              <a:solidFill>
                <a:schemeClr val="dk2"/>
              </a:solidFill>
              <a:latin typeface="Calibri"/>
              <a:ea typeface="Calibri"/>
              <a:cs typeface="Calibri"/>
              <a:sym typeface="Calibri"/>
            </a:endParaRPr>
          </a:p>
          <a:p>
            <a:pPr indent="-292100" lvl="0" marL="457200" rtl="0" algn="l">
              <a:lnSpc>
                <a:spcPct val="115000"/>
              </a:lnSpc>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We used logistic regression to classify Alzheimer Diagnosis. </a:t>
            </a:r>
            <a:endParaRPr sz="1000">
              <a:solidFill>
                <a:schemeClr val="dk2"/>
              </a:solidFill>
              <a:latin typeface="Calibri"/>
              <a:ea typeface="Calibri"/>
              <a:cs typeface="Calibri"/>
              <a:sym typeface="Calibri"/>
            </a:endParaRPr>
          </a:p>
          <a:p>
            <a:pPr indent="-292100" lvl="1" marL="1371600" rtl="0" algn="l">
              <a:lnSpc>
                <a:spcPct val="115000"/>
              </a:lnSpc>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0 = No Alzheimers: If model predicts negative outcome, patient is unlikely to have Alzheimer's.</a:t>
            </a:r>
            <a:endParaRPr sz="1000">
              <a:solidFill>
                <a:schemeClr val="dk2"/>
              </a:solidFill>
              <a:latin typeface="Calibri"/>
              <a:ea typeface="Calibri"/>
              <a:cs typeface="Calibri"/>
              <a:sym typeface="Calibri"/>
            </a:endParaRPr>
          </a:p>
          <a:p>
            <a:pPr indent="-292100" lvl="1" marL="1371600" rtl="0" algn="l">
              <a:lnSpc>
                <a:spcPct val="115000"/>
              </a:lnSpc>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1 = Yes Alzheimer's: If model predicts positive outcome, patient is likely to have Alzheimer's.</a:t>
            </a:r>
            <a:endParaRPr sz="1000">
              <a:solidFill>
                <a:schemeClr val="dk2"/>
              </a:solidFill>
              <a:latin typeface="Calibri"/>
              <a:ea typeface="Calibri"/>
              <a:cs typeface="Calibri"/>
              <a:sym typeface="Calibri"/>
            </a:endParaRPr>
          </a:p>
          <a:p>
            <a:pPr indent="0" lvl="0" marL="0" rtl="0" algn="l">
              <a:spcBef>
                <a:spcPts val="1200"/>
              </a:spcBef>
              <a:spcAft>
                <a:spcPts val="0"/>
              </a:spcAft>
              <a:buNone/>
            </a:pPr>
            <a:r>
              <a:t/>
            </a:r>
            <a:endParaRPr sz="100"/>
          </a:p>
          <a:p>
            <a:pPr indent="-292100" lvl="0" marL="457200" rtl="0" algn="l">
              <a:lnSpc>
                <a:spcPct val="115000"/>
              </a:lnSpc>
              <a:spcBef>
                <a:spcPts val="0"/>
              </a:spcBef>
              <a:spcAft>
                <a:spcPts val="0"/>
              </a:spcAft>
              <a:buClr>
                <a:schemeClr val="dk2"/>
              </a:buClr>
              <a:buSzPts val="1000"/>
              <a:buFont typeface="Calibri"/>
              <a:buChar char="●"/>
            </a:pPr>
            <a:r>
              <a:rPr b="1" lang="en" sz="1000">
                <a:solidFill>
                  <a:schemeClr val="dk2"/>
                </a:solidFill>
                <a:latin typeface="Calibri"/>
                <a:ea typeface="Calibri"/>
                <a:cs typeface="Calibri"/>
                <a:sym typeface="Calibri"/>
              </a:rPr>
              <a:t>Data Preprocessing: </a:t>
            </a:r>
            <a:endParaRPr b="1" sz="1000">
              <a:solidFill>
                <a:schemeClr val="dk2"/>
              </a:solidFill>
              <a:latin typeface="Calibri"/>
              <a:ea typeface="Calibri"/>
              <a:cs typeface="Calibri"/>
              <a:sym typeface="Calibri"/>
            </a:endParaRPr>
          </a:p>
          <a:p>
            <a:pPr indent="-292100" lvl="0" marL="914400" rtl="0" algn="l">
              <a:lnSpc>
                <a:spcPct val="115000"/>
              </a:lnSpc>
              <a:spcBef>
                <a:spcPts val="0"/>
              </a:spcBef>
              <a:spcAft>
                <a:spcPts val="0"/>
              </a:spcAft>
              <a:buClr>
                <a:schemeClr val="dk2"/>
              </a:buClr>
              <a:buSzPts val="1000"/>
              <a:buFont typeface="Calibri"/>
              <a:buChar char="-"/>
            </a:pPr>
            <a:r>
              <a:rPr lang="en" sz="1000">
                <a:solidFill>
                  <a:schemeClr val="dk2"/>
                </a:solidFill>
                <a:latin typeface="Calibri"/>
                <a:ea typeface="Calibri"/>
                <a:cs typeface="Calibri"/>
                <a:sym typeface="Calibri"/>
              </a:rPr>
              <a:t>Dropped Columns: </a:t>
            </a:r>
            <a:r>
              <a:rPr lang="en" sz="1000">
                <a:solidFill>
                  <a:srgbClr val="A31515"/>
                </a:solidFill>
                <a:highlight>
                  <a:srgbClr val="F7F7F7"/>
                </a:highlight>
                <a:latin typeface="Courier New"/>
                <a:ea typeface="Courier New"/>
                <a:cs typeface="Courier New"/>
                <a:sym typeface="Courier New"/>
              </a:rPr>
              <a:t>'_id'</a:t>
            </a:r>
            <a:r>
              <a:rPr lang="en" sz="1000">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'DoctorInCharge'</a:t>
            </a:r>
            <a:r>
              <a:rPr lang="en" sz="1000">
                <a:highlight>
                  <a:srgbClr val="F7F7F7"/>
                </a:highlight>
                <a:latin typeface="Courier New"/>
                <a:ea typeface="Courier New"/>
                <a:cs typeface="Courier New"/>
                <a:sym typeface="Courier New"/>
              </a:rPr>
              <a:t>, </a:t>
            </a:r>
            <a:r>
              <a:rPr lang="en" sz="1000">
                <a:solidFill>
                  <a:srgbClr val="A31515"/>
                </a:solidFill>
                <a:highlight>
                  <a:srgbClr val="F7F7F7"/>
                </a:highlight>
                <a:latin typeface="Courier New"/>
                <a:ea typeface="Courier New"/>
                <a:cs typeface="Courier New"/>
                <a:sym typeface="Courier New"/>
              </a:rPr>
              <a:t>'PatientID'</a:t>
            </a:r>
            <a:endParaRPr sz="1000">
              <a:solidFill>
                <a:schemeClr val="dk2"/>
              </a:solidFill>
              <a:latin typeface="Calibri"/>
              <a:ea typeface="Calibri"/>
              <a:cs typeface="Calibri"/>
              <a:sym typeface="Calibri"/>
            </a:endParaRPr>
          </a:p>
          <a:p>
            <a:pPr indent="-292100" lvl="0" marL="914400" rtl="0" algn="l">
              <a:lnSpc>
                <a:spcPct val="115000"/>
              </a:lnSpc>
              <a:spcBef>
                <a:spcPts val="0"/>
              </a:spcBef>
              <a:spcAft>
                <a:spcPts val="0"/>
              </a:spcAft>
              <a:buClr>
                <a:schemeClr val="dk2"/>
              </a:buClr>
              <a:buSzPts val="1000"/>
              <a:buFont typeface="Calibri"/>
              <a:buChar char="-"/>
            </a:pPr>
            <a:r>
              <a:rPr lang="en" sz="1000">
                <a:latin typeface="Calibri"/>
                <a:ea typeface="Calibri"/>
                <a:cs typeface="Calibri"/>
                <a:sym typeface="Calibri"/>
              </a:rPr>
              <a:t>Data was </a:t>
            </a:r>
            <a:r>
              <a:rPr b="1" lang="en" sz="1000">
                <a:latin typeface="Calibri"/>
                <a:ea typeface="Calibri"/>
                <a:cs typeface="Calibri"/>
                <a:sym typeface="Calibri"/>
              </a:rPr>
              <a:t>standardized</a:t>
            </a:r>
            <a:r>
              <a:rPr lang="en" sz="1000">
                <a:latin typeface="Calibri"/>
                <a:ea typeface="Calibri"/>
                <a:cs typeface="Calibri"/>
                <a:sym typeface="Calibri"/>
              </a:rPr>
              <a:t> using </a:t>
            </a:r>
            <a:r>
              <a:rPr b="1" lang="en" sz="1000">
                <a:latin typeface="Calibri"/>
                <a:ea typeface="Calibri"/>
                <a:cs typeface="Calibri"/>
                <a:sym typeface="Calibri"/>
              </a:rPr>
              <a:t>StandardScaler</a:t>
            </a:r>
            <a:r>
              <a:rPr lang="en" sz="1000">
                <a:latin typeface="Calibri"/>
                <a:ea typeface="Calibri"/>
                <a:cs typeface="Calibri"/>
                <a:sym typeface="Calibri"/>
              </a:rPr>
              <a:t> to normalize features, ensuring the model works effectively. </a:t>
            </a:r>
            <a:endParaRPr sz="1000">
              <a:latin typeface="Calibri"/>
              <a:ea typeface="Calibri"/>
              <a:cs typeface="Calibri"/>
              <a:sym typeface="Calibri"/>
            </a:endParaRPr>
          </a:p>
          <a:p>
            <a:pPr indent="-292100" lvl="0" marL="914400" rtl="0" algn="l">
              <a:lnSpc>
                <a:spcPct val="115000"/>
              </a:lnSpc>
              <a:spcBef>
                <a:spcPts val="0"/>
              </a:spcBef>
              <a:spcAft>
                <a:spcPts val="0"/>
              </a:spcAft>
              <a:buSzPts val="1000"/>
              <a:buFont typeface="Calibri"/>
              <a:buChar char="-"/>
            </a:pPr>
            <a:r>
              <a:rPr lang="en" sz="1000">
                <a:latin typeface="Calibri"/>
                <a:ea typeface="Calibri"/>
                <a:cs typeface="Calibri"/>
                <a:sym typeface="Calibri"/>
              </a:rPr>
              <a:t>Dataset was split into training/testing sets to ensure unbiased performance evaluation. </a:t>
            </a:r>
            <a:endParaRPr sz="1000">
              <a:latin typeface="Calibri"/>
              <a:ea typeface="Calibri"/>
              <a:cs typeface="Calibri"/>
              <a:sym typeface="Calibri"/>
            </a:endParaRPr>
          </a:p>
          <a:p>
            <a:pPr indent="0" lvl="0" marL="0" rtl="0" algn="l">
              <a:spcBef>
                <a:spcPts val="1200"/>
              </a:spcBef>
              <a:spcAft>
                <a:spcPts val="0"/>
              </a:spcAft>
              <a:buNone/>
            </a:pPr>
            <a:r>
              <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sz="1100">
              <a:latin typeface="Calibri"/>
              <a:ea typeface="Calibri"/>
              <a:cs typeface="Calibri"/>
              <a:sym typeface="Calibri"/>
            </a:endParaRPr>
          </a:p>
          <a:p>
            <a:pPr indent="0" lvl="0" marL="914400" rtl="0" algn="l">
              <a:lnSpc>
                <a:spcPct val="115000"/>
              </a:lnSpc>
              <a:spcBef>
                <a:spcPts val="1200"/>
              </a:spcBef>
              <a:spcAft>
                <a:spcPts val="1200"/>
              </a:spcAft>
              <a:buNone/>
            </a:pPr>
            <a:r>
              <a:t/>
            </a:r>
            <a:endParaRPr sz="1100">
              <a:solidFill>
                <a:schemeClr val="dk2"/>
              </a:solidFill>
              <a:latin typeface="Calibri"/>
              <a:ea typeface="Calibri"/>
              <a:cs typeface="Calibri"/>
              <a:sym typeface="Calibri"/>
            </a:endParaRPr>
          </a:p>
        </p:txBody>
      </p:sp>
      <p:pic>
        <p:nvPicPr>
          <p:cNvPr id="166" name="Google Shape;166;p18"/>
          <p:cNvPicPr preferRelativeResize="0"/>
          <p:nvPr/>
        </p:nvPicPr>
        <p:blipFill>
          <a:blip r:embed="rId3">
            <a:alphaModFix/>
          </a:blip>
          <a:stretch>
            <a:fillRect/>
          </a:stretch>
        </p:blipFill>
        <p:spPr>
          <a:xfrm>
            <a:off x="6330450" y="2939175"/>
            <a:ext cx="2314500" cy="1710050"/>
          </a:xfrm>
          <a:prstGeom prst="rect">
            <a:avLst/>
          </a:prstGeom>
          <a:noFill/>
          <a:ln>
            <a:noFill/>
          </a:ln>
        </p:spPr>
      </p:pic>
      <p:sp>
        <p:nvSpPr>
          <p:cNvPr id="167" name="Google Shape;167;p18"/>
          <p:cNvSpPr txBox="1"/>
          <p:nvPr/>
        </p:nvSpPr>
        <p:spPr>
          <a:xfrm>
            <a:off x="917475" y="3082313"/>
            <a:ext cx="5162100" cy="1334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2"/>
              </a:buClr>
              <a:buSzPts val="1000"/>
              <a:buFont typeface="Calibri"/>
              <a:buChar char="●"/>
            </a:pPr>
            <a:r>
              <a:rPr b="1" lang="en" sz="1000">
                <a:solidFill>
                  <a:schemeClr val="dk2"/>
                </a:solidFill>
                <a:latin typeface="Calibri"/>
                <a:ea typeface="Calibri"/>
                <a:cs typeface="Calibri"/>
                <a:sym typeface="Calibri"/>
              </a:rPr>
              <a:t>PCA Decision:</a:t>
            </a:r>
            <a:r>
              <a:rPr lang="en" sz="1000">
                <a:solidFill>
                  <a:schemeClr val="dk2"/>
                </a:solidFill>
                <a:latin typeface="Calibri"/>
                <a:ea typeface="Calibri"/>
                <a:cs typeface="Calibri"/>
                <a:sym typeface="Calibri"/>
              </a:rPr>
              <a:t> </a:t>
            </a:r>
            <a:r>
              <a:rPr lang="en" sz="1000">
                <a:latin typeface="Calibri"/>
                <a:ea typeface="Calibri"/>
                <a:cs typeface="Calibri"/>
                <a:sym typeface="Calibri"/>
              </a:rPr>
              <a:t>PCA was </a:t>
            </a:r>
            <a:r>
              <a:rPr lang="en" sz="1000">
                <a:solidFill>
                  <a:srgbClr val="A31515"/>
                </a:solidFill>
                <a:latin typeface="Calibri"/>
                <a:ea typeface="Calibri"/>
                <a:cs typeface="Calibri"/>
                <a:sym typeface="Calibri"/>
              </a:rPr>
              <a:t>NOT </a:t>
            </a:r>
            <a:r>
              <a:rPr lang="en" sz="1000">
                <a:latin typeface="Calibri"/>
                <a:ea typeface="Calibri"/>
                <a:cs typeface="Calibri"/>
                <a:sym typeface="Calibri"/>
              </a:rPr>
              <a:t>used as it lowered accuracy and produced a a scatter plot with a large overlap of points in the first two principal components (PC1 and PC2), showing no clear separation between clusters of data points.The decision was made to rely on raw features for better predictive performance.</a:t>
            </a:r>
            <a:endParaRPr sz="1000">
              <a:latin typeface="Calibri"/>
              <a:ea typeface="Calibri"/>
              <a:cs typeface="Calibri"/>
              <a:sym typeface="Calibri"/>
            </a:endParaRPr>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819150" y="502700"/>
            <a:ext cx="7505700" cy="60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Analysis</a:t>
            </a:r>
            <a:endParaRPr/>
          </a:p>
        </p:txBody>
      </p:sp>
      <p:sp>
        <p:nvSpPr>
          <p:cNvPr id="173" name="Google Shape;173;p19"/>
          <p:cNvSpPr txBox="1"/>
          <p:nvPr>
            <p:ph idx="1" type="body"/>
          </p:nvPr>
        </p:nvSpPr>
        <p:spPr>
          <a:xfrm>
            <a:off x="819150" y="1103000"/>
            <a:ext cx="7505700" cy="1000800"/>
          </a:xfrm>
          <a:prstGeom prst="rect">
            <a:avLst/>
          </a:prstGeom>
        </p:spPr>
        <p:txBody>
          <a:bodyPr anchorCtr="0" anchor="t" bIns="91425" lIns="91425" spcFirstLastPara="1" rIns="91425" wrap="square" tIns="91425">
            <a:normAutofit fontScale="25000" lnSpcReduction="20000"/>
          </a:bodyPr>
          <a:lstStyle/>
          <a:p>
            <a:pPr indent="-292100" lvl="0" marL="457200" rtl="0" algn="l">
              <a:spcBef>
                <a:spcPts val="0"/>
              </a:spcBef>
              <a:spcAft>
                <a:spcPts val="0"/>
              </a:spcAft>
              <a:buSzPct val="100000"/>
              <a:buChar char="●"/>
            </a:pPr>
            <a:r>
              <a:rPr b="1" lang="en" sz="4000"/>
              <a:t>No Alzheimer’s = 0 </a:t>
            </a:r>
            <a:endParaRPr b="1" sz="4000"/>
          </a:p>
          <a:p>
            <a:pPr indent="-285750" lvl="1" marL="914400" rtl="0" algn="l">
              <a:spcBef>
                <a:spcPts val="0"/>
              </a:spcBef>
              <a:spcAft>
                <a:spcPts val="0"/>
              </a:spcAft>
              <a:buSzPct val="100000"/>
              <a:buChar char="○"/>
            </a:pPr>
            <a:r>
              <a:rPr i="1" lang="en" sz="3600"/>
              <a:t>Precision: </a:t>
            </a:r>
            <a:r>
              <a:rPr lang="en" sz="3600"/>
              <a:t>87% of patients predicted to not have Alzheimer's were correctly identified as not having Alzheimer's. </a:t>
            </a:r>
            <a:endParaRPr sz="3600"/>
          </a:p>
          <a:p>
            <a:pPr indent="-285750" lvl="1" marL="914400" rtl="0" algn="l">
              <a:spcBef>
                <a:spcPts val="0"/>
              </a:spcBef>
              <a:spcAft>
                <a:spcPts val="0"/>
              </a:spcAft>
              <a:buSzPct val="100000"/>
              <a:buChar char="○"/>
            </a:pPr>
            <a:r>
              <a:rPr i="1" lang="en" sz="3600"/>
              <a:t>Recall: </a:t>
            </a:r>
            <a:r>
              <a:rPr lang="en" sz="3600"/>
              <a:t>88% of patients who actually do not have Alzheimer's were correctly identified</a:t>
            </a:r>
            <a:endParaRPr sz="3600"/>
          </a:p>
          <a:p>
            <a:pPr indent="-292100" lvl="0" marL="457200" rtl="0" algn="l">
              <a:spcBef>
                <a:spcPts val="0"/>
              </a:spcBef>
              <a:spcAft>
                <a:spcPts val="0"/>
              </a:spcAft>
              <a:buSzPct val="100000"/>
              <a:buChar char="●"/>
            </a:pPr>
            <a:r>
              <a:rPr b="1" lang="en" sz="4000"/>
              <a:t>Yes Alzheimer’s = 1 </a:t>
            </a:r>
            <a:endParaRPr b="1" sz="4000"/>
          </a:p>
          <a:p>
            <a:pPr indent="-285750" lvl="1" marL="914400" rtl="0" algn="l">
              <a:spcBef>
                <a:spcPts val="0"/>
              </a:spcBef>
              <a:spcAft>
                <a:spcPts val="0"/>
              </a:spcAft>
              <a:buSzPct val="100000"/>
              <a:buChar char="○"/>
            </a:pPr>
            <a:r>
              <a:rPr i="1" lang="en" sz="3600"/>
              <a:t>Precision: </a:t>
            </a:r>
            <a:r>
              <a:rPr lang="en" sz="3600"/>
              <a:t>77% of patients predicted to have Alzheimer's actually had the disease.  </a:t>
            </a:r>
            <a:endParaRPr sz="3600"/>
          </a:p>
          <a:p>
            <a:pPr indent="-292100" lvl="1" marL="914400" rtl="0" algn="l">
              <a:spcBef>
                <a:spcPts val="0"/>
              </a:spcBef>
              <a:spcAft>
                <a:spcPts val="0"/>
              </a:spcAft>
              <a:buSzPct val="111111"/>
              <a:buChar char="○"/>
            </a:pPr>
            <a:r>
              <a:rPr i="1" lang="en" sz="3600"/>
              <a:t>Recall:</a:t>
            </a:r>
            <a:r>
              <a:rPr lang="en" sz="3600"/>
              <a:t>  </a:t>
            </a:r>
            <a:r>
              <a:rPr lang="en" sz="3600"/>
              <a:t>76% patients who actually have Alzheimer's were correctly identified.</a:t>
            </a:r>
            <a:r>
              <a:rPr lang="en" sz="4000"/>
              <a:t> </a:t>
            </a:r>
            <a:endParaRPr sz="4000"/>
          </a:p>
          <a:p>
            <a:pPr indent="0" lvl="0" marL="457200" rtl="0" algn="l">
              <a:spcBef>
                <a:spcPts val="1200"/>
              </a:spcBef>
              <a:spcAft>
                <a:spcPts val="1200"/>
              </a:spcAft>
              <a:buNone/>
            </a:pPr>
            <a:r>
              <a:t/>
            </a:r>
            <a:endParaRPr/>
          </a:p>
        </p:txBody>
      </p:sp>
      <p:graphicFrame>
        <p:nvGraphicFramePr>
          <p:cNvPr id="174" name="Google Shape;174;p19"/>
          <p:cNvGraphicFramePr/>
          <p:nvPr/>
        </p:nvGraphicFramePr>
        <p:xfrm>
          <a:off x="655950" y="2172200"/>
          <a:ext cx="3000000" cy="3000000"/>
        </p:xfrm>
        <a:graphic>
          <a:graphicData uri="http://schemas.openxmlformats.org/drawingml/2006/table">
            <a:tbl>
              <a:tblPr>
                <a:noFill/>
                <a:tableStyleId>{22BC2382-59EE-4898-884E-A6C63B1284C2}</a:tableStyleId>
              </a:tblPr>
              <a:tblGrid>
                <a:gridCol w="2610700"/>
                <a:gridCol w="2610700"/>
                <a:gridCol w="2610700"/>
              </a:tblGrid>
              <a:tr h="381000">
                <a:tc>
                  <a:txBody>
                    <a:bodyPr/>
                    <a:lstStyle/>
                    <a:p>
                      <a:pPr indent="0" lvl="0" marL="0" rtl="0" algn="ctr">
                        <a:spcBef>
                          <a:spcPts val="0"/>
                        </a:spcBef>
                        <a:spcAft>
                          <a:spcPts val="0"/>
                        </a:spcAft>
                        <a:buNone/>
                      </a:pPr>
                      <a:r>
                        <a:rPr b="1" lang="en">
                          <a:solidFill>
                            <a:schemeClr val="accent3"/>
                          </a:solidFill>
                        </a:rPr>
                        <a:t>Accuracy Score</a:t>
                      </a:r>
                      <a:endParaRPr b="1">
                        <a:solidFill>
                          <a:schemeClr val="accent3"/>
                        </a:solidFill>
                      </a:endParaRPr>
                    </a:p>
                  </a:txBody>
                  <a:tcPr marT="91425" marB="91425" marR="91425" marL="91425"/>
                </a:tc>
                <a:tc>
                  <a:txBody>
                    <a:bodyPr/>
                    <a:lstStyle/>
                    <a:p>
                      <a:pPr indent="0" lvl="0" marL="0" rtl="0" algn="ctr">
                        <a:spcBef>
                          <a:spcPts val="0"/>
                        </a:spcBef>
                        <a:spcAft>
                          <a:spcPts val="0"/>
                        </a:spcAft>
                        <a:buNone/>
                      </a:pPr>
                      <a:r>
                        <a:rPr b="1" lang="en">
                          <a:solidFill>
                            <a:schemeClr val="accent3"/>
                          </a:solidFill>
                        </a:rPr>
                        <a:t>Confusion Matrix</a:t>
                      </a:r>
                      <a:endParaRPr b="1">
                        <a:solidFill>
                          <a:schemeClr val="accent3"/>
                        </a:solidFill>
                      </a:endParaRPr>
                    </a:p>
                  </a:txBody>
                  <a:tcPr marT="91425" marB="91425" marR="91425" marL="91425"/>
                </a:tc>
                <a:tc>
                  <a:txBody>
                    <a:bodyPr/>
                    <a:lstStyle/>
                    <a:p>
                      <a:pPr indent="0" lvl="0" marL="0" rtl="0" algn="ctr">
                        <a:spcBef>
                          <a:spcPts val="0"/>
                        </a:spcBef>
                        <a:spcAft>
                          <a:spcPts val="0"/>
                        </a:spcAft>
                        <a:buNone/>
                      </a:pPr>
                      <a:r>
                        <a:rPr b="1" lang="en">
                          <a:solidFill>
                            <a:schemeClr val="accent3"/>
                          </a:solidFill>
                        </a:rPr>
                        <a:t>Classification Report</a:t>
                      </a:r>
                      <a:endParaRPr b="1">
                        <a:solidFill>
                          <a:schemeClr val="accent3"/>
                        </a:solidFill>
                      </a:endParaRPr>
                    </a:p>
                  </a:txBody>
                  <a:tcPr marT="91425" marB="91425" marR="91425" marL="91425"/>
                </a:tc>
              </a:tr>
              <a:tr h="381000">
                <a:tc>
                  <a:txBody>
                    <a:bodyPr/>
                    <a:lstStyle/>
                    <a:p>
                      <a:pPr indent="0" lvl="0" marL="0" rtl="0" algn="l">
                        <a:spcBef>
                          <a:spcPts val="0"/>
                        </a:spcBef>
                        <a:spcAft>
                          <a:spcPts val="0"/>
                        </a:spcAft>
                        <a:buNone/>
                      </a:pPr>
                      <a:r>
                        <a:t/>
                      </a:r>
                      <a:endParaRPr sz="4500">
                        <a:solidFill>
                          <a:schemeClr val="accent1"/>
                        </a:solidFill>
                      </a:endParaRPr>
                    </a:p>
                    <a:p>
                      <a:pPr indent="0" lvl="0" marL="0" rtl="0" algn="ctr">
                        <a:spcBef>
                          <a:spcPts val="0"/>
                        </a:spcBef>
                        <a:spcAft>
                          <a:spcPts val="0"/>
                        </a:spcAft>
                        <a:buNone/>
                      </a:pPr>
                      <a:r>
                        <a:rPr b="1" lang="en" sz="3500">
                          <a:solidFill>
                            <a:schemeClr val="accent1"/>
                          </a:solidFill>
                        </a:rPr>
                        <a:t>83.64%</a:t>
                      </a:r>
                      <a:endParaRPr b="1" sz="3500">
                        <a:solidFill>
                          <a:schemeClr val="accent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pic>
        <p:nvPicPr>
          <p:cNvPr id="175" name="Google Shape;175;p19"/>
          <p:cNvPicPr preferRelativeResize="0"/>
          <p:nvPr/>
        </p:nvPicPr>
        <p:blipFill>
          <a:blip r:embed="rId3">
            <a:alphaModFix/>
          </a:blip>
          <a:stretch>
            <a:fillRect/>
          </a:stretch>
        </p:blipFill>
        <p:spPr>
          <a:xfrm>
            <a:off x="5921975" y="2912775"/>
            <a:ext cx="2566074" cy="1285425"/>
          </a:xfrm>
          <a:prstGeom prst="rect">
            <a:avLst/>
          </a:prstGeom>
          <a:noFill/>
          <a:ln>
            <a:noFill/>
          </a:ln>
        </p:spPr>
      </p:pic>
      <p:pic>
        <p:nvPicPr>
          <p:cNvPr id="176" name="Google Shape;176;p19"/>
          <p:cNvPicPr preferRelativeResize="0"/>
          <p:nvPr/>
        </p:nvPicPr>
        <p:blipFill>
          <a:blip r:embed="rId4">
            <a:alphaModFix/>
          </a:blip>
          <a:stretch>
            <a:fillRect/>
          </a:stretch>
        </p:blipFill>
        <p:spPr>
          <a:xfrm>
            <a:off x="3395375" y="2614025"/>
            <a:ext cx="2353251" cy="1889399"/>
          </a:xfrm>
          <a:prstGeom prst="rect">
            <a:avLst/>
          </a:prstGeom>
          <a:noFill/>
          <a:ln>
            <a:noFill/>
          </a:ln>
        </p:spPr>
      </p:pic>
      <p:sp>
        <p:nvSpPr>
          <p:cNvPr id="177" name="Google Shape;177;p19"/>
          <p:cNvSpPr txBox="1"/>
          <p:nvPr/>
        </p:nvSpPr>
        <p:spPr>
          <a:xfrm>
            <a:off x="5921975" y="2919275"/>
            <a:ext cx="2566200" cy="12789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178" name="Google Shape;178;p19"/>
          <p:cNvSpPr/>
          <p:nvPr/>
        </p:nvSpPr>
        <p:spPr>
          <a:xfrm>
            <a:off x="5917275" y="2882225"/>
            <a:ext cx="2516100" cy="1353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580375" y="2048125"/>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Random Forest Classifier</a:t>
            </a:r>
            <a:endParaRPr/>
          </a:p>
          <a:p>
            <a:pPr indent="0" lvl="0" marL="1828800" rtl="0" algn="l">
              <a:lnSpc>
                <a:spcPct val="115000"/>
              </a:lnSpc>
              <a:spcBef>
                <a:spcPts val="0"/>
              </a:spcBef>
              <a:spcAft>
                <a:spcPts val="0"/>
              </a:spcAft>
              <a:buNone/>
            </a:pPr>
            <a:r>
              <a:rPr lang="en" sz="1666"/>
              <a:t>     Alison, Atnafu, William and Chris</a:t>
            </a:r>
            <a:endParaRPr sz="1666"/>
          </a:p>
          <a:p>
            <a:pPr indent="0" lvl="0" marL="0" rtl="0" algn="l">
              <a:spcBef>
                <a:spcPts val="0"/>
              </a:spcBef>
              <a:spcAft>
                <a:spcPts val="0"/>
              </a:spcAft>
              <a:buNone/>
            </a:pP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819150" y="567025"/>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Random Forest Classifier</a:t>
            </a:r>
            <a:endParaRPr/>
          </a:p>
        </p:txBody>
      </p:sp>
      <p:sp>
        <p:nvSpPr>
          <p:cNvPr id="189" name="Google Shape;189;p21"/>
          <p:cNvSpPr txBox="1"/>
          <p:nvPr>
            <p:ph idx="1" type="body"/>
          </p:nvPr>
        </p:nvSpPr>
        <p:spPr>
          <a:xfrm>
            <a:off x="819150" y="1392825"/>
            <a:ext cx="7505700" cy="3045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50">
                <a:solidFill>
                  <a:srgbClr val="001D35"/>
                </a:solidFill>
                <a:latin typeface="Roboto"/>
                <a:ea typeface="Roboto"/>
                <a:cs typeface="Roboto"/>
                <a:sym typeface="Roboto"/>
              </a:rPr>
              <a:t>A Random Forest classifier is a machine learning algorithm that uses an ensemble of decision trees to make predictions, combining the predictions of multiple trees to improve accuracy and reduce overfitting.</a:t>
            </a:r>
            <a:r>
              <a:rPr lang="en" sz="1150">
                <a:solidFill>
                  <a:srgbClr val="001D35"/>
                </a:solidFill>
                <a:highlight>
                  <a:srgbClr val="FFFFFF"/>
                </a:highlight>
                <a:latin typeface="Roboto"/>
                <a:ea typeface="Roboto"/>
                <a:cs typeface="Roboto"/>
                <a:sym typeface="Roboto"/>
              </a:rPr>
              <a:t> </a:t>
            </a:r>
            <a:endParaRPr sz="1150">
              <a:solidFill>
                <a:srgbClr val="001D35"/>
              </a:solidFill>
              <a:highlight>
                <a:srgbClr val="FFFFFF"/>
              </a:highlight>
              <a:latin typeface="Roboto"/>
              <a:ea typeface="Roboto"/>
              <a:cs typeface="Roboto"/>
              <a:sym typeface="Roboto"/>
            </a:endParaRPr>
          </a:p>
          <a:p>
            <a:pPr indent="-301625" lvl="0" marL="457200" rtl="0" algn="l">
              <a:spcBef>
                <a:spcPts val="0"/>
              </a:spcBef>
              <a:spcAft>
                <a:spcPts val="0"/>
              </a:spcAft>
              <a:buClr>
                <a:srgbClr val="001D35"/>
              </a:buClr>
              <a:buSzPts val="1150"/>
              <a:buFont typeface="Roboto"/>
              <a:buChar char="-"/>
            </a:pPr>
            <a:r>
              <a:rPr b="1" lang="en" sz="1150">
                <a:solidFill>
                  <a:srgbClr val="001D35"/>
                </a:solidFill>
                <a:highlight>
                  <a:srgbClr val="FFFFFF"/>
                </a:highlight>
                <a:latin typeface="Roboto"/>
                <a:ea typeface="Roboto"/>
                <a:cs typeface="Roboto"/>
                <a:sym typeface="Roboto"/>
              </a:rPr>
              <a:t>Initially </a:t>
            </a:r>
            <a:r>
              <a:rPr b="1" lang="en" sz="1150">
                <a:solidFill>
                  <a:srgbClr val="001D35"/>
                </a:solidFill>
                <a:highlight>
                  <a:srgbClr val="FFFFFF"/>
                </a:highlight>
                <a:latin typeface="Roboto"/>
                <a:ea typeface="Roboto"/>
                <a:cs typeface="Roboto"/>
                <a:sym typeface="Roboto"/>
              </a:rPr>
              <a:t>dropped the following columns:</a:t>
            </a:r>
            <a:r>
              <a:rPr lang="en" sz="1150">
                <a:solidFill>
                  <a:srgbClr val="001D35"/>
                </a:solidFill>
                <a:highlight>
                  <a:srgbClr val="FFFFFF"/>
                </a:highlight>
                <a:latin typeface="Roboto"/>
                <a:ea typeface="Roboto"/>
                <a:cs typeface="Roboto"/>
                <a:sym typeface="Roboto"/>
              </a:rPr>
              <a:t> </a:t>
            </a:r>
            <a:endParaRPr sz="1150">
              <a:solidFill>
                <a:srgbClr val="001D35"/>
              </a:solidFill>
              <a:highlight>
                <a:srgbClr val="FFFFFF"/>
              </a:highlight>
              <a:latin typeface="Roboto"/>
              <a:ea typeface="Roboto"/>
              <a:cs typeface="Roboto"/>
              <a:sym typeface="Roboto"/>
            </a:endParaRPr>
          </a:p>
          <a:p>
            <a:pPr indent="-301625" lvl="1" marL="914400" rtl="0" algn="l">
              <a:spcBef>
                <a:spcPts val="0"/>
              </a:spcBef>
              <a:spcAft>
                <a:spcPts val="0"/>
              </a:spcAft>
              <a:buClr>
                <a:srgbClr val="001D35"/>
              </a:buClr>
              <a:buSzPts val="1150"/>
              <a:buFont typeface="Roboto"/>
              <a:buChar char="-"/>
            </a:pPr>
            <a:r>
              <a:rPr lang="en" sz="1150">
                <a:solidFill>
                  <a:srgbClr val="001D35"/>
                </a:solidFill>
                <a:highlight>
                  <a:srgbClr val="FFFFFF"/>
                </a:highlight>
                <a:latin typeface="Roboto"/>
                <a:ea typeface="Roboto"/>
                <a:cs typeface="Roboto"/>
                <a:sym typeface="Roboto"/>
              </a:rPr>
              <a:t>“_id”, “DoctorInCharge”, “PatientID”. We also experimented with removal of various Medical History factors and demographic details, however none of those had a positive effect when removed except “Gender” and “BMI”.</a:t>
            </a:r>
            <a:endParaRPr sz="1150">
              <a:solidFill>
                <a:srgbClr val="001D35"/>
              </a:solidFill>
              <a:highlight>
                <a:srgbClr val="FFFFFF"/>
              </a:highlight>
              <a:latin typeface="Roboto"/>
              <a:ea typeface="Roboto"/>
              <a:cs typeface="Roboto"/>
              <a:sym typeface="Roboto"/>
            </a:endParaRPr>
          </a:p>
          <a:p>
            <a:pPr indent="-301625" lvl="1" marL="914400" rtl="0" algn="l">
              <a:spcBef>
                <a:spcPts val="0"/>
              </a:spcBef>
              <a:spcAft>
                <a:spcPts val="0"/>
              </a:spcAft>
              <a:buClr>
                <a:srgbClr val="001D35"/>
              </a:buClr>
              <a:buSzPts val="1150"/>
              <a:buFont typeface="Roboto"/>
              <a:buChar char="-"/>
            </a:pPr>
            <a:r>
              <a:rPr lang="en" sz="1150">
                <a:solidFill>
                  <a:srgbClr val="001D35"/>
                </a:solidFill>
                <a:highlight>
                  <a:srgbClr val="FFFFFF"/>
                </a:highlight>
                <a:latin typeface="Roboto"/>
                <a:ea typeface="Roboto"/>
                <a:cs typeface="Roboto"/>
                <a:sym typeface="Roboto"/>
              </a:rPr>
              <a:t>Experimented with the number of </a:t>
            </a:r>
            <a:r>
              <a:rPr b="1" lang="en" sz="1150">
                <a:solidFill>
                  <a:srgbClr val="001D35"/>
                </a:solidFill>
                <a:highlight>
                  <a:srgbClr val="FFFFFF"/>
                </a:highlight>
                <a:latin typeface="Roboto"/>
                <a:ea typeface="Roboto"/>
                <a:cs typeface="Roboto"/>
                <a:sym typeface="Roboto"/>
              </a:rPr>
              <a:t>estimators</a:t>
            </a:r>
            <a:r>
              <a:rPr lang="en" sz="1150">
                <a:solidFill>
                  <a:srgbClr val="001D35"/>
                </a:solidFill>
                <a:highlight>
                  <a:srgbClr val="FFFFFF"/>
                </a:highlight>
                <a:latin typeface="Roboto"/>
                <a:ea typeface="Roboto"/>
                <a:cs typeface="Roboto"/>
                <a:sym typeface="Roboto"/>
              </a:rPr>
              <a:t> used in the modeling to increase the accuracy but found that </a:t>
            </a:r>
            <a:r>
              <a:rPr b="1" lang="en" sz="1150">
                <a:solidFill>
                  <a:srgbClr val="FF0000"/>
                </a:solidFill>
                <a:highlight>
                  <a:srgbClr val="FFFFFF"/>
                </a:highlight>
                <a:latin typeface="Roboto"/>
                <a:ea typeface="Roboto"/>
                <a:cs typeface="Roboto"/>
                <a:sym typeface="Roboto"/>
              </a:rPr>
              <a:t>above an estimator number of 200</a:t>
            </a:r>
            <a:r>
              <a:rPr lang="en" sz="1150">
                <a:solidFill>
                  <a:srgbClr val="001D35"/>
                </a:solidFill>
                <a:highlight>
                  <a:srgbClr val="FFFFFF"/>
                </a:highlight>
                <a:latin typeface="Roboto"/>
                <a:ea typeface="Roboto"/>
                <a:cs typeface="Roboto"/>
                <a:sym typeface="Roboto"/>
              </a:rPr>
              <a:t>, there was little to no significant increase in the accuracy.</a:t>
            </a:r>
            <a:endParaRPr sz="1150">
              <a:solidFill>
                <a:srgbClr val="001D35"/>
              </a:solidFill>
              <a:highlight>
                <a:srgbClr val="FFFFFF"/>
              </a:highlight>
              <a:latin typeface="Roboto"/>
              <a:ea typeface="Roboto"/>
              <a:cs typeface="Roboto"/>
              <a:sym typeface="Roboto"/>
            </a:endParaRPr>
          </a:p>
          <a:p>
            <a:pPr indent="-301625" lvl="1" marL="914400" rtl="0" algn="l">
              <a:spcBef>
                <a:spcPts val="0"/>
              </a:spcBef>
              <a:spcAft>
                <a:spcPts val="0"/>
              </a:spcAft>
              <a:buClr>
                <a:srgbClr val="001D35"/>
              </a:buClr>
              <a:buSzPts val="1150"/>
              <a:buFont typeface="Roboto"/>
              <a:buChar char="-"/>
            </a:pPr>
            <a:r>
              <a:rPr lang="en" sz="1150">
                <a:solidFill>
                  <a:srgbClr val="001D35"/>
                </a:solidFill>
                <a:highlight>
                  <a:srgbClr val="FFFFFF"/>
                </a:highlight>
                <a:latin typeface="Roboto"/>
                <a:ea typeface="Roboto"/>
                <a:cs typeface="Roboto"/>
                <a:sym typeface="Roboto"/>
              </a:rPr>
              <a:t>Executed the model with various iterations in order to check the accuracy and we were able to come up with 3 different results. </a:t>
            </a:r>
            <a:endParaRPr sz="1150">
              <a:solidFill>
                <a:srgbClr val="001D35"/>
              </a:solidFill>
              <a:highlight>
                <a:srgbClr val="FFFFFF"/>
              </a:highlight>
              <a:latin typeface="Roboto"/>
              <a:ea typeface="Roboto"/>
              <a:cs typeface="Roboto"/>
              <a:sym typeface="Roboto"/>
            </a:endParaRPr>
          </a:p>
          <a:p>
            <a:pPr indent="-301625" lvl="2" marL="1371600" rtl="0" algn="l">
              <a:spcBef>
                <a:spcPts val="0"/>
              </a:spcBef>
              <a:spcAft>
                <a:spcPts val="0"/>
              </a:spcAft>
              <a:buClr>
                <a:srgbClr val="001D35"/>
              </a:buClr>
              <a:buSzPts val="1150"/>
              <a:buFont typeface="Roboto"/>
              <a:buChar char="-"/>
            </a:pPr>
            <a:r>
              <a:rPr lang="en" sz="1150">
                <a:solidFill>
                  <a:srgbClr val="001D35"/>
                </a:solidFill>
                <a:highlight>
                  <a:srgbClr val="FFFFFF"/>
                </a:highlight>
                <a:latin typeface="Roboto"/>
                <a:ea typeface="Roboto"/>
                <a:cs typeface="Roboto"/>
                <a:sym typeface="Roboto"/>
              </a:rPr>
              <a:t>90%</a:t>
            </a:r>
            <a:endParaRPr sz="1150">
              <a:solidFill>
                <a:srgbClr val="001D35"/>
              </a:solidFill>
              <a:highlight>
                <a:srgbClr val="FFFFFF"/>
              </a:highlight>
              <a:latin typeface="Roboto"/>
              <a:ea typeface="Roboto"/>
              <a:cs typeface="Roboto"/>
              <a:sym typeface="Roboto"/>
            </a:endParaRPr>
          </a:p>
          <a:p>
            <a:pPr indent="-301625" lvl="2" marL="1371600" rtl="0" algn="l">
              <a:spcBef>
                <a:spcPts val="0"/>
              </a:spcBef>
              <a:spcAft>
                <a:spcPts val="0"/>
              </a:spcAft>
              <a:buClr>
                <a:srgbClr val="001D35"/>
              </a:buClr>
              <a:buSzPts val="1150"/>
              <a:buFont typeface="Roboto"/>
              <a:buChar char="-"/>
            </a:pPr>
            <a:r>
              <a:rPr lang="en" sz="1150">
                <a:solidFill>
                  <a:srgbClr val="001D35"/>
                </a:solidFill>
                <a:highlight>
                  <a:srgbClr val="FFFFFF"/>
                </a:highlight>
                <a:latin typeface="Roboto"/>
                <a:ea typeface="Roboto"/>
                <a:cs typeface="Roboto"/>
                <a:sym typeface="Roboto"/>
              </a:rPr>
              <a:t>91%</a:t>
            </a:r>
            <a:endParaRPr sz="1150">
              <a:solidFill>
                <a:srgbClr val="001D35"/>
              </a:solidFill>
              <a:highlight>
                <a:srgbClr val="FFFFFF"/>
              </a:highlight>
              <a:latin typeface="Roboto"/>
              <a:ea typeface="Roboto"/>
              <a:cs typeface="Roboto"/>
              <a:sym typeface="Roboto"/>
            </a:endParaRPr>
          </a:p>
          <a:p>
            <a:pPr indent="-301625" lvl="2" marL="1371600" rtl="0" algn="l">
              <a:spcBef>
                <a:spcPts val="0"/>
              </a:spcBef>
              <a:spcAft>
                <a:spcPts val="0"/>
              </a:spcAft>
              <a:buClr>
                <a:srgbClr val="001D35"/>
              </a:buClr>
              <a:buSzPts val="1150"/>
              <a:buFont typeface="Roboto"/>
              <a:buChar char="-"/>
            </a:pPr>
            <a:r>
              <a:rPr lang="en" sz="1150">
                <a:solidFill>
                  <a:srgbClr val="001D35"/>
                </a:solidFill>
                <a:highlight>
                  <a:srgbClr val="FFFFFF"/>
                </a:highlight>
                <a:latin typeface="Roboto"/>
                <a:ea typeface="Roboto"/>
                <a:cs typeface="Roboto"/>
                <a:sym typeface="Roboto"/>
              </a:rPr>
              <a:t>93.86% (final and highest)</a:t>
            </a:r>
            <a:endParaRPr sz="1150">
              <a:solidFill>
                <a:srgbClr val="001D35"/>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